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2" r:id="rId2"/>
    <p:sldId id="309" r:id="rId3"/>
    <p:sldId id="310" r:id="rId4"/>
    <p:sldId id="256" r:id="rId5"/>
    <p:sldId id="306" r:id="rId6"/>
    <p:sldId id="307" r:id="rId7"/>
    <p:sldId id="308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24" r:id="rId21"/>
    <p:sldId id="271" r:id="rId22"/>
    <p:sldId id="272" r:id="rId23"/>
    <p:sldId id="273" r:id="rId24"/>
    <p:sldId id="274" r:id="rId25"/>
    <p:sldId id="311" r:id="rId26"/>
    <p:sldId id="275" r:id="rId27"/>
    <p:sldId id="312" r:id="rId28"/>
    <p:sldId id="314" r:id="rId29"/>
    <p:sldId id="315" r:id="rId30"/>
    <p:sldId id="316" r:id="rId31"/>
    <p:sldId id="318" r:id="rId32"/>
    <p:sldId id="320" r:id="rId33"/>
    <p:sldId id="32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2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84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61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22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89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5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85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99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5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F3FB5-9411-4692-B303-7D9E3B911FC3}" type="datetimeFigureOut">
              <a:rPr lang="de-DE" smtClean="0"/>
              <a:t>19.01.2023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723A-28A0-4443-A4F6-7AF3C2D40A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368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ontaktstelle.trauerbegleitung@bistum-augsburg.d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ntaktstelle Trauerbegleitun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3" y="2731463"/>
            <a:ext cx="1774825" cy="203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uer Wissen vo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9" y="924860"/>
            <a:ext cx="5354205" cy="40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26133" y="4765119"/>
            <a:ext cx="4852267" cy="2092881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303030"/>
                </a:solidFill>
                <a:latin typeface="Noto Sans"/>
              </a:rPr>
              <a:t>KONTAKTSTELLE TRAUERBEGLEITUNG</a:t>
            </a:r>
            <a:br>
              <a:rPr lang="de-DE" sz="1400" dirty="0">
                <a:solidFill>
                  <a:srgbClr val="303030"/>
                </a:solidFill>
                <a:latin typeface="Noto Sans"/>
              </a:rPr>
            </a:br>
            <a:r>
              <a:rPr lang="de-DE" sz="1400" dirty="0">
                <a:solidFill>
                  <a:srgbClr val="303030"/>
                </a:solidFill>
                <a:latin typeface="Noto Sans"/>
              </a:rPr>
              <a:t>der Diözese Augsburg</a:t>
            </a:r>
            <a:br>
              <a:rPr lang="de-DE" sz="1400" dirty="0">
                <a:solidFill>
                  <a:srgbClr val="303030"/>
                </a:solidFill>
                <a:latin typeface="Noto Sans"/>
              </a:rPr>
            </a:br>
            <a:r>
              <a:rPr lang="de-DE" sz="1400" dirty="0">
                <a:solidFill>
                  <a:srgbClr val="303030"/>
                </a:solidFill>
                <a:latin typeface="Noto Sans"/>
              </a:rPr>
              <a:t>Information – Begleitung – Fortbildung</a:t>
            </a:r>
            <a:br>
              <a:rPr lang="de-DE" sz="1400" dirty="0">
                <a:solidFill>
                  <a:srgbClr val="303030"/>
                </a:solidFill>
                <a:latin typeface="Noto Sans"/>
              </a:rPr>
            </a:br>
            <a:r>
              <a:rPr lang="de-DE" sz="1400" dirty="0">
                <a:solidFill>
                  <a:srgbClr val="303030"/>
                </a:solidFill>
                <a:latin typeface="Noto Sans"/>
              </a:rPr>
              <a:t>Bürozeiten: Mo – Fr: 9.00 – 13.00 Uhr</a:t>
            </a:r>
            <a:br>
              <a:rPr lang="de-DE" sz="1400" dirty="0">
                <a:solidFill>
                  <a:srgbClr val="303030"/>
                </a:solidFill>
                <a:latin typeface="Noto Sans"/>
              </a:rPr>
            </a:br>
            <a:r>
              <a:rPr lang="de-DE" sz="1400" dirty="0">
                <a:solidFill>
                  <a:srgbClr val="303030"/>
                </a:solidFill>
                <a:latin typeface="Noto Sans"/>
              </a:rPr>
              <a:t>Tel. 0821/3166-2611</a:t>
            </a:r>
            <a:br>
              <a:rPr lang="de-DE" sz="1400" dirty="0">
                <a:solidFill>
                  <a:srgbClr val="303030"/>
                </a:solidFill>
                <a:latin typeface="Noto Sans"/>
              </a:rPr>
            </a:br>
            <a:r>
              <a:rPr lang="de-DE" sz="1400" dirty="0">
                <a:solidFill>
                  <a:srgbClr val="303030"/>
                </a:solidFill>
                <a:latin typeface="Noto Sans"/>
              </a:rPr>
              <a:t>Email: </a:t>
            </a:r>
            <a:r>
              <a:rPr lang="de-DE" sz="1400" dirty="0">
                <a:solidFill>
                  <a:srgbClr val="303030"/>
                </a:solidFill>
                <a:latin typeface="Noto Sans"/>
                <a:hlinkClick r:id="rId4"/>
              </a:rPr>
              <a:t>kontaktstelle.trauerbegleitung@bistum-augsburg.de</a:t>
            </a:r>
            <a:endParaRPr lang="de-DE" sz="1400" dirty="0">
              <a:solidFill>
                <a:srgbClr val="303030"/>
              </a:solidFill>
              <a:latin typeface="Noto Sans"/>
            </a:endParaRPr>
          </a:p>
          <a:p>
            <a:r>
              <a:rPr lang="de-DE" sz="1400" dirty="0">
                <a:solidFill>
                  <a:srgbClr val="303030"/>
                </a:solidFill>
                <a:latin typeface="Noto Sans"/>
              </a:rPr>
              <a:t>www.kontaktstelle-trauerbegleitung.de</a:t>
            </a:r>
          </a:p>
          <a:p>
            <a:r>
              <a:rPr lang="de-DE" sz="1400" dirty="0">
                <a:solidFill>
                  <a:srgbClr val="303030"/>
                </a:solidFill>
                <a:latin typeface="Noto Sans"/>
              </a:rPr>
              <a:t>www.TrauerTelefon.de</a:t>
            </a:r>
          </a:p>
          <a:p>
            <a:r>
              <a:rPr lang="de-DE" dirty="0" smtClean="0">
                <a:solidFill>
                  <a:srgbClr val="303030"/>
                </a:solidFill>
                <a:latin typeface="Noto Sans"/>
              </a:rPr>
              <a:t>I</a:t>
            </a:r>
            <a:endParaRPr lang="de-DE" b="0" i="0" dirty="0">
              <a:solidFill>
                <a:srgbClr val="303030"/>
              </a:solidFill>
              <a:effectLst/>
              <a:latin typeface="Noto San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3868" y="178266"/>
            <a:ext cx="64718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Herzlich willkommen,  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bei „(Trauer)Wissen vor 8“</a:t>
            </a:r>
          </a:p>
          <a:p>
            <a:endParaRPr lang="de-DE" sz="3200" dirty="0"/>
          </a:p>
          <a:p>
            <a:r>
              <a:rPr lang="de-DE" dirty="0" smtClean="0"/>
              <a:t>gleich geht‘s los…. wir starten pünktlich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1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57332" y="440695"/>
            <a:ext cx="69610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4800" dirty="0" smtClean="0">
                <a:ea typeface="Arial Unicode MS"/>
                <a:cs typeface="Arial Unicode MS"/>
              </a:rPr>
              <a:t>„Nicht-erschwerte Trauer“:</a:t>
            </a:r>
            <a:r>
              <a:rPr lang="de-DE" sz="1100" dirty="0" smtClean="0">
                <a:solidFill>
                  <a:srgbClr val="000000"/>
                </a:solidFill>
                <a:latin typeface="Helvetica Neue"/>
                <a:ea typeface="Arial Unicode MS"/>
                <a:cs typeface="Arial Unicode MS"/>
              </a:rPr>
              <a:t>:</a:t>
            </a:r>
            <a:endParaRPr lang="de-DE" sz="11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7332" y="1427247"/>
            <a:ext cx="115584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Etwas sperriger Begriff, aber die Alternativen sind nicht besser: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„Normale Trauer“  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Da </a:t>
            </a:r>
            <a:r>
              <a:rPr lang="de-DE" sz="2800" dirty="0">
                <a:ea typeface="Arial Unicode MS"/>
                <a:cs typeface="Arial Unicode MS"/>
              </a:rPr>
              <a:t>stellt sich die Frage was ist normal, </a:t>
            </a:r>
            <a:r>
              <a:rPr lang="de-DE" sz="2800" dirty="0" smtClean="0">
                <a:ea typeface="Arial Unicode MS"/>
                <a:cs typeface="Arial Unicode MS"/>
              </a:rPr>
              <a:t>einer  </a:t>
            </a:r>
            <a:r>
              <a:rPr lang="de-DE" sz="2800" dirty="0">
                <a:ea typeface="Arial Unicode MS"/>
                <a:cs typeface="Arial Unicode MS"/>
              </a:rPr>
              <a:t>Norm </a:t>
            </a:r>
            <a:r>
              <a:rPr lang="de-DE" sz="2800" dirty="0" smtClean="0">
                <a:ea typeface="Arial Unicode MS"/>
                <a:cs typeface="Arial Unicode MS"/>
              </a:rPr>
              <a:t>entsprechend…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…im </a:t>
            </a:r>
            <a:r>
              <a:rPr lang="de-DE" sz="2800" dirty="0">
                <a:ea typeface="Arial Unicode MS"/>
                <a:cs typeface="Arial Unicode MS"/>
              </a:rPr>
              <a:t>Sinne der </a:t>
            </a:r>
            <a:r>
              <a:rPr lang="de-DE" sz="2800" dirty="0" smtClean="0">
                <a:ea typeface="Arial Unicode MS"/>
                <a:cs typeface="Arial Unicode MS"/>
              </a:rPr>
              <a:t>Häufigkeitsverteilung…?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Auch </a:t>
            </a:r>
            <a:r>
              <a:rPr lang="de-DE" sz="2800" dirty="0" smtClean="0">
                <a:ea typeface="Arial Unicode MS"/>
                <a:cs typeface="Arial Unicode MS"/>
              </a:rPr>
              <a:t>„einfache Trauer“ </a:t>
            </a:r>
            <a:r>
              <a:rPr lang="de-DE" sz="2800" dirty="0">
                <a:ea typeface="Arial Unicode MS"/>
                <a:cs typeface="Arial Unicode MS"/>
              </a:rPr>
              <a:t>erscheint </a:t>
            </a:r>
            <a:r>
              <a:rPr lang="de-DE" sz="2800" dirty="0" smtClean="0">
                <a:ea typeface="Arial Unicode MS"/>
                <a:cs typeface="Arial Unicode MS"/>
              </a:rPr>
              <a:t>subjektiv erlebten Trauerprozess zu verniedlichen, </a:t>
            </a:r>
            <a:endParaRPr lang="de-DE" sz="2800" dirty="0">
              <a:ea typeface="Arial Unicode MS"/>
              <a:cs typeface="Arial Unicode M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7331" y="4023836"/>
            <a:ext cx="11653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Nicht erschwerte Trauer besagt, dass dieser Trauerprozess nicht durch äußere Umstände behindert wird und seinen natürlichen Gang nehmen kann.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80 </a:t>
            </a:r>
            <a:r>
              <a:rPr lang="de-DE" sz="2800" dirty="0">
                <a:ea typeface="Arial Unicode MS"/>
                <a:cs typeface="Arial Unicode MS"/>
              </a:rPr>
              <a:t>% aller Trauerprozesse werden als nicht erschwert betrachtet.</a:t>
            </a:r>
          </a:p>
        </p:txBody>
      </p:sp>
    </p:spTree>
    <p:extLst>
      <p:ext uri="{BB962C8B-B14F-4D97-AF65-F5344CB8AC3E}">
        <p14:creationId xmlns:p14="http://schemas.microsoft.com/office/powerpoint/2010/main" val="24521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13022" y="599420"/>
            <a:ext cx="11610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Wichtigste Voraussetzung:</a:t>
            </a:r>
          </a:p>
          <a:p>
            <a:pPr>
              <a:spcAft>
                <a:spcPts val="0"/>
              </a:spcAft>
            </a:pPr>
            <a:r>
              <a:rPr lang="de-DE" sz="2800" u="sng" dirty="0">
                <a:ea typeface="Arial Unicode MS"/>
                <a:cs typeface="Arial Unicode MS"/>
              </a:rPr>
              <a:t>Unterstützendes Umfeld, </a:t>
            </a:r>
            <a:r>
              <a:rPr lang="de-DE" sz="2800" u="sng" dirty="0" smtClean="0">
                <a:ea typeface="Arial Unicode MS"/>
                <a:cs typeface="Arial Unicode MS"/>
              </a:rPr>
              <a:t>Familie, </a:t>
            </a:r>
            <a:r>
              <a:rPr lang="de-DE" sz="2800" u="sng" dirty="0">
                <a:ea typeface="Arial Unicode MS"/>
                <a:cs typeface="Arial Unicode MS"/>
              </a:rPr>
              <a:t>Angehörige, </a:t>
            </a:r>
            <a:r>
              <a:rPr lang="de-DE" sz="2800" u="sng" dirty="0" smtClean="0">
                <a:ea typeface="Arial Unicode MS"/>
                <a:cs typeface="Arial Unicode MS"/>
              </a:rPr>
              <a:t>Freund*innen, Nachbar*innen , </a:t>
            </a:r>
            <a:r>
              <a:rPr lang="de-DE" sz="2800" u="sng" dirty="0">
                <a:ea typeface="Arial Unicode MS"/>
                <a:cs typeface="Arial Unicode MS"/>
              </a:rPr>
              <a:t>die einfühlsam verständnisvoll und ermutigend begleiten und reagieren.</a:t>
            </a:r>
          </a:p>
          <a:p>
            <a:r>
              <a:rPr lang="de-DE" sz="2800" dirty="0">
                <a:ea typeface="Arial Unicode MS"/>
                <a:cs typeface="Arial Unicode MS"/>
              </a:rPr>
              <a:t> </a:t>
            </a:r>
          </a:p>
        </p:txBody>
      </p:sp>
      <p:sp>
        <p:nvSpPr>
          <p:cNvPr id="5" name="Rechteck 4"/>
          <p:cNvSpPr/>
          <p:nvPr/>
        </p:nvSpPr>
        <p:spPr>
          <a:xfrm>
            <a:off x="313022" y="2580987"/>
            <a:ext cx="1152525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Die Entscheidung, ob Trauer als „erschwerte Trauer“ oder </a:t>
            </a:r>
          </a:p>
          <a:p>
            <a:r>
              <a:rPr lang="de-DE" sz="2800" dirty="0"/>
              <a:t>„nicht-erschwerte Trauer“ bezeichnet wird,</a:t>
            </a:r>
          </a:p>
          <a:p>
            <a:r>
              <a:rPr lang="de-DE" sz="2800" dirty="0"/>
              <a:t>hängt vom Verhältnis der Ressourcen zu den Risikofaktoren ab. </a:t>
            </a:r>
          </a:p>
          <a:p>
            <a:pPr>
              <a:spcAft>
                <a:spcPts val="0"/>
              </a:spcAft>
            </a:pPr>
            <a:endParaRPr lang="de-DE" dirty="0">
              <a:ea typeface="Arial Unicode MS"/>
              <a:cs typeface="Arial Unicode M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8519" y="5204601"/>
            <a:ext cx="11525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Besuche eines Trauer Cafés oder in der Gruppe kann helfen und zusätzlich Erleichterung schaffen</a:t>
            </a:r>
          </a:p>
        </p:txBody>
      </p:sp>
    </p:spTree>
    <p:extLst>
      <p:ext uri="{BB962C8B-B14F-4D97-AF65-F5344CB8AC3E}">
        <p14:creationId xmlns:p14="http://schemas.microsoft.com/office/powerpoint/2010/main" val="35310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0025" y="158234"/>
            <a:ext cx="5469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4800" dirty="0" smtClean="0">
                <a:ea typeface="Arial Unicode MS"/>
                <a:cs typeface="Arial Unicode MS"/>
              </a:rPr>
              <a:t>„Erschwerte Trauer“:</a:t>
            </a:r>
            <a:r>
              <a:rPr lang="de-DE" dirty="0" smtClean="0">
                <a:solidFill>
                  <a:srgbClr val="000000"/>
                </a:solidFill>
                <a:latin typeface="Helvetica Neue"/>
                <a:ea typeface="Arial Unicode MS"/>
                <a:cs typeface="Arial Unicode MS"/>
              </a:rPr>
              <a:t>:</a:t>
            </a:r>
            <a:endParaRPr lang="de-DE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3350" y="989231"/>
            <a:ext cx="1161097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„Erschwerte Trauer“ gibt es nur </a:t>
            </a:r>
            <a:r>
              <a:rPr lang="de-DE" sz="2800" dirty="0">
                <a:ea typeface="Arial Unicode MS"/>
                <a:cs typeface="Arial Unicode MS"/>
              </a:rPr>
              <a:t>im deutschen </a:t>
            </a:r>
            <a:r>
              <a:rPr lang="de-DE" sz="2800" dirty="0" smtClean="0">
                <a:ea typeface="Arial Unicode MS"/>
                <a:cs typeface="Arial Unicode MS"/>
              </a:rPr>
              <a:t>Sprachraum. In </a:t>
            </a:r>
            <a:r>
              <a:rPr lang="de-DE" sz="2800" dirty="0">
                <a:ea typeface="Arial Unicode MS"/>
                <a:cs typeface="Arial Unicode MS"/>
              </a:rPr>
              <a:t>diesem Begriff können die international beschriebenen Risikofaktoren, die Trauerprozesse behindern, zusammen gefasst werden.</a:t>
            </a:r>
          </a:p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Der Begriff ist nützlich, um unabhängig von einer </a:t>
            </a:r>
            <a:r>
              <a:rPr lang="de-DE" sz="2800" dirty="0" smtClean="0">
                <a:ea typeface="Arial Unicode MS"/>
                <a:cs typeface="Arial Unicode MS"/>
              </a:rPr>
              <a:t>„Krankheit“ </a:t>
            </a:r>
            <a:r>
              <a:rPr lang="de-DE" sz="2800" dirty="0">
                <a:ea typeface="Arial Unicode MS"/>
                <a:cs typeface="Arial Unicode MS"/>
              </a:rPr>
              <a:t>oder </a:t>
            </a:r>
            <a:r>
              <a:rPr lang="de-DE" sz="2800" dirty="0" smtClean="0">
                <a:ea typeface="Arial Unicode MS"/>
                <a:cs typeface="Arial Unicode MS"/>
              </a:rPr>
              <a:t>„Störungsdiagnose“ </a:t>
            </a:r>
            <a:r>
              <a:rPr lang="de-DE" sz="2800" dirty="0">
                <a:ea typeface="Arial Unicode MS"/>
                <a:cs typeface="Arial Unicode MS"/>
              </a:rPr>
              <a:t>über die voraussichtliche Entwicklung eines Trauerprozesses zu </a:t>
            </a:r>
            <a:r>
              <a:rPr lang="de-DE" sz="2800" dirty="0" smtClean="0">
                <a:ea typeface="Arial Unicode MS"/>
                <a:cs typeface="Arial Unicode MS"/>
              </a:rPr>
              <a:t>sprechen. 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„Erschwerte Trauer“ ist eine Beschreibung </a:t>
            </a:r>
            <a:r>
              <a:rPr lang="de-DE" sz="2800" dirty="0">
                <a:ea typeface="Arial Unicode MS"/>
                <a:cs typeface="Arial Unicode MS"/>
              </a:rPr>
              <a:t>und </a:t>
            </a:r>
            <a:r>
              <a:rPr lang="de-DE" sz="2800" dirty="0" smtClean="0">
                <a:ea typeface="Arial Unicode MS"/>
                <a:cs typeface="Arial Unicode MS"/>
              </a:rPr>
              <a:t>eher ein „prognostisches Instrument“ und kann </a:t>
            </a:r>
            <a:r>
              <a:rPr lang="de-DE" sz="2800" dirty="0">
                <a:ea typeface="Arial Unicode MS"/>
                <a:cs typeface="Arial Unicode MS"/>
              </a:rPr>
              <a:t>als Einschätzung des </a:t>
            </a:r>
            <a:r>
              <a:rPr lang="de-DE" sz="2800" dirty="0" smtClean="0">
                <a:ea typeface="Arial Unicode MS"/>
                <a:cs typeface="Arial Unicode MS"/>
              </a:rPr>
              <a:t>vermuteten, </a:t>
            </a:r>
            <a:r>
              <a:rPr lang="de-DE" sz="2800" dirty="0">
                <a:ea typeface="Arial Unicode MS"/>
                <a:cs typeface="Arial Unicode MS"/>
              </a:rPr>
              <a:t>späteren Trauerprozesses benutzt </a:t>
            </a:r>
            <a:r>
              <a:rPr lang="de-DE" sz="2800" dirty="0" smtClean="0">
                <a:ea typeface="Arial Unicode MS"/>
                <a:cs typeface="Arial Unicode MS"/>
              </a:rPr>
              <a:t>werden</a:t>
            </a:r>
          </a:p>
          <a:p>
            <a:pPr>
              <a:spcAft>
                <a:spcPts val="0"/>
              </a:spcAft>
            </a:pP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3200" b="1" dirty="0">
                <a:ea typeface="Arial Unicode MS"/>
                <a:cs typeface="Arial Unicode MS"/>
              </a:rPr>
              <a:t>Erschwerte Trauer: ungünstiges Verhältnis in der Balance zwischen Risikofaktoren und Ressourcen in einem Trauerprozess</a:t>
            </a:r>
          </a:p>
        </p:txBody>
      </p:sp>
    </p:spTree>
    <p:extLst>
      <p:ext uri="{BB962C8B-B14F-4D97-AF65-F5344CB8AC3E}">
        <p14:creationId xmlns:p14="http://schemas.microsoft.com/office/powerpoint/2010/main" val="35063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3825" y="210235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b="1" u="sng" dirty="0">
                <a:ea typeface="Arial Unicode MS"/>
                <a:cs typeface="Arial Unicode MS"/>
              </a:rPr>
              <a:t> </a:t>
            </a:r>
            <a:r>
              <a:rPr lang="de-DE" sz="3200" b="1" u="sng" dirty="0" smtClean="0">
                <a:ea typeface="Arial Unicode MS"/>
                <a:cs typeface="Arial Unicode MS"/>
              </a:rPr>
              <a:t>Risikofaktoren </a:t>
            </a:r>
            <a:r>
              <a:rPr lang="de-DE" sz="3200" b="1" u="sng" dirty="0">
                <a:ea typeface="Arial Unicode MS"/>
                <a:cs typeface="Arial Unicode MS"/>
              </a:rPr>
              <a:t>zur Einschätzung von </a:t>
            </a:r>
            <a:r>
              <a:rPr lang="de-DE" sz="3200" b="1" u="sng" dirty="0" smtClean="0">
                <a:ea typeface="Arial Unicode MS"/>
                <a:cs typeface="Arial Unicode MS"/>
              </a:rPr>
              <a:t>„erschwerte Trauer“:</a:t>
            </a:r>
            <a:endParaRPr lang="de-DE" sz="3200" b="1" u="sng" dirty="0">
              <a:ea typeface="Arial Unicode MS"/>
              <a:cs typeface="Arial Unicode M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304" y="1656785"/>
            <a:ext cx="6437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dirty="0" err="1">
                <a:solidFill>
                  <a:srgbClr val="FF0000"/>
                </a:solidFill>
                <a:ea typeface="Arial Unicode MS"/>
                <a:cs typeface="Arial Unicode MS"/>
              </a:rPr>
              <a:t>Begleitumstä</a:t>
            </a:r>
            <a:r>
              <a:rPr lang="fr-FR" sz="3200" dirty="0" err="1">
                <a:solidFill>
                  <a:srgbClr val="FF0000"/>
                </a:solidFill>
                <a:ea typeface="Arial Unicode MS"/>
                <a:cs typeface="Arial Unicode MS"/>
              </a:rPr>
              <a:t>nde</a:t>
            </a:r>
            <a:r>
              <a:rPr lang="fr-FR" sz="3200" dirty="0">
                <a:solidFill>
                  <a:srgbClr val="FF0000"/>
                </a:solidFill>
                <a:ea typeface="Arial Unicode MS"/>
                <a:cs typeface="Arial Unicode MS"/>
              </a:rPr>
              <a:t> des </a:t>
            </a:r>
            <a:r>
              <a:rPr lang="fr-FR" sz="3200" dirty="0" err="1" smtClean="0">
                <a:solidFill>
                  <a:srgbClr val="FF0000"/>
                </a:solidFill>
                <a:ea typeface="Arial Unicode MS"/>
                <a:cs typeface="Arial Unicode MS"/>
              </a:rPr>
              <a:t>Todes</a:t>
            </a:r>
            <a:r>
              <a:rPr lang="fr-FR" sz="3200" dirty="0" smtClean="0">
                <a:solidFill>
                  <a:srgbClr val="FF0000"/>
                </a:solidFill>
                <a:ea typeface="Arial Unicode MS"/>
                <a:cs typeface="Arial Unicode MS"/>
              </a:rPr>
              <a:t>/</a:t>
            </a:r>
            <a:r>
              <a:rPr lang="fr-FR" sz="3200" dirty="0" err="1" smtClean="0">
                <a:solidFill>
                  <a:srgbClr val="FF0000"/>
                </a:solidFill>
                <a:ea typeface="Arial Unicode MS"/>
                <a:cs typeface="Arial Unicode MS"/>
              </a:rPr>
              <a:t>Todesart</a:t>
            </a:r>
            <a:r>
              <a:rPr lang="fr-FR" sz="3200" dirty="0" smtClean="0">
                <a:solidFill>
                  <a:srgbClr val="FF0000"/>
                </a:solidFill>
                <a:ea typeface="Arial Unicode MS"/>
                <a:cs typeface="Arial Unicode MS"/>
              </a:rPr>
              <a:t>:</a:t>
            </a:r>
            <a:endParaRPr lang="de-DE" sz="3200" dirty="0">
              <a:solidFill>
                <a:srgbClr val="FF0000"/>
              </a:solidFill>
              <a:ea typeface="Arial Unicode MS"/>
              <a:cs typeface="Arial Unicode M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304" y="2486323"/>
            <a:ext cx="116653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Verluste </a:t>
            </a:r>
            <a:r>
              <a:rPr lang="de-DE" sz="2800" dirty="0">
                <a:ea typeface="Arial Unicode MS"/>
                <a:cs typeface="Arial Unicode MS"/>
              </a:rPr>
              <a:t>die nicht gesichert </a:t>
            </a:r>
            <a:r>
              <a:rPr lang="de-DE" sz="2800" dirty="0" smtClean="0">
                <a:ea typeface="Arial Unicode MS"/>
                <a:cs typeface="Arial Unicode MS"/>
              </a:rPr>
              <a:t>sind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it-IT" sz="2800" dirty="0" smtClean="0">
                <a:ea typeface="Arial Unicode MS"/>
                <a:cs typeface="Arial Unicode MS"/>
              </a:rPr>
              <a:t>- alle </a:t>
            </a:r>
            <a:r>
              <a:rPr lang="it-IT" sz="2800" dirty="0" err="1">
                <a:ea typeface="Arial Unicode MS"/>
                <a:cs typeface="Arial Unicode MS"/>
              </a:rPr>
              <a:t>pl</a:t>
            </a:r>
            <a:r>
              <a:rPr lang="de-DE" sz="2800" dirty="0" err="1">
                <a:ea typeface="Arial Unicode MS"/>
                <a:cs typeface="Arial Unicode MS"/>
              </a:rPr>
              <a:t>ötzlichen</a:t>
            </a:r>
            <a:r>
              <a:rPr lang="de-DE" sz="2800" dirty="0">
                <a:ea typeface="Arial Unicode MS"/>
                <a:cs typeface="Arial Unicode MS"/>
              </a:rPr>
              <a:t> Todesursachen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alle </a:t>
            </a:r>
            <a:r>
              <a:rPr lang="de-DE" sz="2800" dirty="0">
                <a:ea typeface="Arial Unicode MS"/>
                <a:cs typeface="Arial Unicode MS"/>
              </a:rPr>
              <a:t>mit Gewalt verbundenen </a:t>
            </a:r>
            <a:r>
              <a:rPr lang="de-DE" sz="2800" dirty="0" smtClean="0">
                <a:ea typeface="Arial Unicode MS"/>
                <a:cs typeface="Arial Unicode MS"/>
              </a:rPr>
              <a:t>Todesarten (Unfall</a:t>
            </a:r>
            <a:r>
              <a:rPr lang="de-DE" sz="2800" dirty="0">
                <a:ea typeface="Arial Unicode MS"/>
                <a:cs typeface="Arial Unicode MS"/>
              </a:rPr>
              <a:t>, Mord, </a:t>
            </a:r>
            <a:r>
              <a:rPr lang="de-DE" sz="2800" dirty="0" smtClean="0">
                <a:ea typeface="Arial Unicode MS"/>
                <a:cs typeface="Arial Unicode MS"/>
              </a:rPr>
              <a:t>Suizid…)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alle </a:t>
            </a:r>
            <a:r>
              <a:rPr lang="de-DE" sz="2800" dirty="0">
                <a:ea typeface="Arial Unicode MS"/>
                <a:cs typeface="Arial Unicode MS"/>
              </a:rPr>
              <a:t>tabuisieren </a:t>
            </a:r>
            <a:r>
              <a:rPr lang="de-DE" sz="2800" dirty="0" smtClean="0">
                <a:ea typeface="Arial Unicode MS"/>
                <a:cs typeface="Arial Unicode MS"/>
              </a:rPr>
              <a:t>Todesart  (Aids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r>
              <a:rPr lang="de-DE" sz="2800" dirty="0" smtClean="0">
                <a:ea typeface="Arial Unicode MS"/>
                <a:cs typeface="Arial Unicode MS"/>
              </a:rPr>
              <a:t>Suizid,…)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Verluste</a:t>
            </a:r>
            <a:r>
              <a:rPr lang="de-DE" sz="2800" dirty="0">
                <a:ea typeface="Arial Unicode MS"/>
                <a:cs typeface="Arial Unicode MS"/>
              </a:rPr>
              <a:t>, die nicht wirklich begriffen werden können, weil kein Leichnam vorhanden ist oder weil </a:t>
            </a:r>
            <a:r>
              <a:rPr lang="de-DE" sz="2800" dirty="0" smtClean="0">
                <a:ea typeface="Arial Unicode MS"/>
                <a:cs typeface="Arial Unicode MS"/>
              </a:rPr>
              <a:t>kein Abschied  </a:t>
            </a:r>
            <a:r>
              <a:rPr lang="de-DE" sz="2800" dirty="0">
                <a:ea typeface="Arial Unicode MS"/>
                <a:cs typeface="Arial Unicode MS"/>
              </a:rPr>
              <a:t>vom Leichnam möglich </a:t>
            </a:r>
            <a:r>
              <a:rPr lang="de-DE" sz="2800" dirty="0" smtClean="0">
                <a:ea typeface="Arial Unicode MS"/>
                <a:cs typeface="Arial Unicode MS"/>
              </a:rPr>
              <a:t>wurde, möglich war </a:t>
            </a:r>
            <a:endParaRPr lang="de-DE" sz="2800" dirty="0"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69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15548" y="558284"/>
            <a:ext cx="8892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dirty="0">
                <a:solidFill>
                  <a:srgbClr val="FF0000"/>
                </a:solidFill>
                <a:ea typeface="Arial Unicode MS"/>
                <a:cs typeface="Arial Unicode MS"/>
              </a:rPr>
              <a:t>Beziehung zwischen Trauernden und </a:t>
            </a:r>
            <a:r>
              <a:rPr lang="de-DE" sz="3200" dirty="0" smtClean="0">
                <a:solidFill>
                  <a:srgbClr val="FF0000"/>
                </a:solidFill>
                <a:ea typeface="Arial Unicode MS"/>
                <a:cs typeface="Arial Unicode MS"/>
              </a:rPr>
              <a:t>Verstorbenen: </a:t>
            </a:r>
            <a:r>
              <a:rPr lang="de-DE" dirty="0" smtClean="0">
                <a:solidFill>
                  <a:srgbClr val="000000"/>
                </a:solidFill>
                <a:latin typeface="Helvetica Neue"/>
                <a:ea typeface="Arial Unicode MS"/>
                <a:cs typeface="Arial Unicode MS"/>
              </a:rPr>
              <a:t>:</a:t>
            </a:r>
            <a:endParaRPr lang="de-DE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10798" y="1393389"/>
            <a:ext cx="115383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Ambivalente </a:t>
            </a:r>
            <a:r>
              <a:rPr lang="de-DE" sz="2800" dirty="0">
                <a:ea typeface="Arial Unicode MS"/>
                <a:cs typeface="Arial Unicode MS"/>
              </a:rPr>
              <a:t>Beziehungen mit einem großen Anteil widersprüchliche </a:t>
            </a:r>
            <a:r>
              <a:rPr lang="de-DE" sz="2800" dirty="0" smtClean="0">
                <a:ea typeface="Arial Unicode MS"/>
                <a:cs typeface="Arial Unicode MS"/>
              </a:rPr>
              <a:t>  Gefühle </a:t>
            </a:r>
            <a:r>
              <a:rPr lang="de-DE" sz="2800" dirty="0">
                <a:ea typeface="Arial Unicode MS"/>
                <a:cs typeface="Arial Unicode MS"/>
              </a:rPr>
              <a:t>und </a:t>
            </a:r>
            <a:r>
              <a:rPr lang="de-DE" sz="2800" dirty="0" smtClean="0">
                <a:ea typeface="Arial Unicode MS"/>
                <a:cs typeface="Arial Unicode MS"/>
              </a:rPr>
              <a:t>Erfahrungen (…ein </a:t>
            </a:r>
            <a:r>
              <a:rPr lang="de-DE" sz="2800" dirty="0">
                <a:ea typeface="Arial Unicode MS"/>
                <a:cs typeface="Arial Unicode MS"/>
              </a:rPr>
              <a:t>Vater der seinen Sohn als Kind häufig geschlagen </a:t>
            </a:r>
            <a:r>
              <a:rPr lang="de-DE" sz="2800" dirty="0" smtClean="0">
                <a:ea typeface="Arial Unicode MS"/>
                <a:cs typeface="Arial Unicode MS"/>
              </a:rPr>
              <a:t>hat) 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Besonders </a:t>
            </a:r>
            <a:r>
              <a:rPr lang="de-DE" sz="2800" dirty="0">
                <a:ea typeface="Arial Unicode MS"/>
                <a:cs typeface="Arial Unicode MS"/>
              </a:rPr>
              <a:t>enge Beziehung, </a:t>
            </a:r>
            <a:r>
              <a:rPr lang="de-DE" sz="2800" dirty="0" smtClean="0">
                <a:ea typeface="Arial Unicode MS"/>
                <a:cs typeface="Arial Unicode MS"/>
              </a:rPr>
              <a:t>„große Lieben“, </a:t>
            </a:r>
            <a:r>
              <a:rPr lang="de-DE" sz="2800" dirty="0">
                <a:ea typeface="Arial Unicode MS"/>
                <a:cs typeface="Arial Unicode MS"/>
              </a:rPr>
              <a:t>Seelenverwandtschaft, Bindungen zwischen Elternteil und Kindern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Abhängige </a:t>
            </a:r>
            <a:r>
              <a:rPr lang="de-DE" sz="2800" dirty="0">
                <a:ea typeface="Arial Unicode MS"/>
                <a:cs typeface="Arial Unicode MS"/>
              </a:rPr>
              <a:t>Beziehungen, in denen der oder die andere emotional oder wirtschaftlich für das eigene Leben notwendig war</a:t>
            </a:r>
          </a:p>
        </p:txBody>
      </p:sp>
    </p:spTree>
    <p:extLst>
      <p:ext uri="{BB962C8B-B14F-4D97-AF65-F5344CB8AC3E}">
        <p14:creationId xmlns:p14="http://schemas.microsoft.com/office/powerpoint/2010/main" val="23857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0500" y="-85725"/>
            <a:ext cx="11087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dirty="0">
                <a:solidFill>
                  <a:srgbClr val="FF0000"/>
                </a:solidFill>
                <a:ea typeface="Arial Unicode MS"/>
                <a:cs typeface="Arial Unicode M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3200" dirty="0" smtClean="0">
                <a:solidFill>
                  <a:srgbClr val="FF0000"/>
                </a:solidFill>
                <a:ea typeface="Arial Unicode MS"/>
                <a:cs typeface="Arial Unicode MS"/>
              </a:rPr>
              <a:t>Lebensgeschichte </a:t>
            </a:r>
            <a:r>
              <a:rPr lang="de-DE" sz="3200" dirty="0">
                <a:solidFill>
                  <a:srgbClr val="FF0000"/>
                </a:solidFill>
                <a:ea typeface="Arial Unicode MS"/>
                <a:cs typeface="Arial Unicode MS"/>
              </a:rPr>
              <a:t>und aktuelle Lebenssituation der Trauernden: </a:t>
            </a:r>
          </a:p>
        </p:txBody>
      </p:sp>
      <p:sp>
        <p:nvSpPr>
          <p:cNvPr id="3" name="Rechteck 2"/>
          <p:cNvSpPr/>
          <p:nvPr/>
        </p:nvSpPr>
        <p:spPr>
          <a:xfrm>
            <a:off x="190500" y="1098025"/>
            <a:ext cx="11487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- Vorangehende </a:t>
            </a:r>
            <a:r>
              <a:rPr lang="de-DE" sz="2400" dirty="0">
                <a:ea typeface="Arial Unicode MS"/>
                <a:cs typeface="Arial Unicode MS"/>
              </a:rPr>
              <a:t>Verluste durch </a:t>
            </a:r>
            <a:r>
              <a:rPr lang="de-DE" sz="2400" dirty="0" smtClean="0">
                <a:ea typeface="Arial Unicode MS"/>
                <a:cs typeface="Arial Unicode MS"/>
              </a:rPr>
              <a:t>Tod (</a:t>
            </a:r>
            <a:r>
              <a:rPr lang="de-DE" sz="2400" dirty="0">
                <a:ea typeface="Arial Unicode MS"/>
                <a:cs typeface="Arial Unicode MS"/>
              </a:rPr>
              <a:t>M</a:t>
            </a:r>
            <a:r>
              <a:rPr lang="de-DE" sz="2400" dirty="0" smtClean="0">
                <a:ea typeface="Arial Unicode MS"/>
                <a:cs typeface="Arial Unicode MS"/>
              </a:rPr>
              <a:t>ehrfachverluste)</a:t>
            </a:r>
            <a:endParaRPr lang="de-DE" sz="24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- Verluste </a:t>
            </a:r>
            <a:r>
              <a:rPr lang="de-DE" sz="2400" dirty="0">
                <a:ea typeface="Arial Unicode MS"/>
                <a:cs typeface="Arial Unicode MS"/>
              </a:rPr>
              <a:t>in der Kindheit und Jugend, die nicht angemessen getrauert werden durften</a:t>
            </a:r>
          </a:p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- Vorangehende </a:t>
            </a:r>
            <a:r>
              <a:rPr lang="de-DE" sz="2400" dirty="0">
                <a:ea typeface="Arial Unicode MS"/>
                <a:cs typeface="Arial Unicode MS"/>
              </a:rPr>
              <a:t>oder aktuelle Verluste durch zum Beispiel eigene Krankheit, Umzug, Verlust der Arbeit, Verlust der Heimat oder des kulturellen Umfeldes</a:t>
            </a:r>
          </a:p>
        </p:txBody>
      </p:sp>
      <p:sp>
        <p:nvSpPr>
          <p:cNvPr id="4" name="Rechteck 3"/>
          <p:cNvSpPr/>
          <p:nvPr/>
        </p:nvSpPr>
        <p:spPr>
          <a:xfrm>
            <a:off x="304799" y="260169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Helvetica Neue"/>
                <a:ea typeface="Arial Unicode MS"/>
                <a:cs typeface="Arial Unicode MS"/>
              </a:rPr>
              <a:t> </a:t>
            </a:r>
            <a:endParaRPr lang="de-DE" sz="3200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3200" dirty="0">
                <a:solidFill>
                  <a:srgbClr val="FF0000"/>
                </a:solidFill>
                <a:ea typeface="Arial Unicode MS"/>
                <a:cs typeface="Arial Unicode MS"/>
              </a:rPr>
              <a:t>Persönlichkeit der Trauernden</a:t>
            </a:r>
          </a:p>
        </p:txBody>
      </p:sp>
      <p:sp>
        <p:nvSpPr>
          <p:cNvPr id="5" name="Rechteck 4"/>
          <p:cNvSpPr/>
          <p:nvPr/>
        </p:nvSpPr>
        <p:spPr>
          <a:xfrm>
            <a:off x="171450" y="3748534"/>
            <a:ext cx="113728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- Menschen </a:t>
            </a:r>
            <a:r>
              <a:rPr lang="de-DE" sz="2400" dirty="0">
                <a:ea typeface="Arial Unicode MS"/>
                <a:cs typeface="Arial Unicode MS"/>
              </a:rPr>
              <a:t>mit einem rigiden Selbstbild und Rollenkonzept, die Gefühle von Hilflosigkeit meiden, weil ihr Selbstbild das eines starken Menschen ist</a:t>
            </a:r>
          </a:p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- Menschen</a:t>
            </a:r>
            <a:r>
              <a:rPr lang="de-DE" sz="2400" dirty="0">
                <a:ea typeface="Arial Unicode MS"/>
                <a:cs typeface="Arial Unicode MS"/>
              </a:rPr>
              <a:t>, die starke Emotionen meiden und sich den Ausdruck von Gefühlen verbieten, oft, weil sie in der Erziehung Gefühle </a:t>
            </a:r>
            <a:r>
              <a:rPr lang="nl-NL" sz="2400" dirty="0">
                <a:ea typeface="Arial Unicode MS"/>
                <a:cs typeface="Arial Unicode MS"/>
              </a:rPr>
              <a:t>verboten bekamen</a:t>
            </a:r>
            <a:endParaRPr lang="de-DE" sz="24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- Menschen</a:t>
            </a:r>
            <a:r>
              <a:rPr lang="de-DE" sz="2400" dirty="0">
                <a:ea typeface="Arial Unicode MS"/>
                <a:cs typeface="Arial Unicode MS"/>
              </a:rPr>
              <a:t>, die nicht gelernt haben, Gefühle wahrzunehmen und auszudrücken</a:t>
            </a:r>
          </a:p>
        </p:txBody>
      </p:sp>
    </p:spTree>
    <p:extLst>
      <p:ext uri="{BB962C8B-B14F-4D97-AF65-F5344CB8AC3E}">
        <p14:creationId xmlns:p14="http://schemas.microsoft.com/office/powerpoint/2010/main" val="23640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4800" y="12382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Helvetica Neue"/>
                <a:ea typeface="Arial Unicode MS"/>
                <a:cs typeface="Arial Unicode MS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3200" dirty="0">
                <a:solidFill>
                  <a:srgbClr val="FF0000"/>
                </a:solidFill>
                <a:ea typeface="Arial Unicode MS"/>
                <a:cs typeface="Arial Unicode MS"/>
              </a:rPr>
              <a:t>Soziale Faktoren:</a:t>
            </a:r>
          </a:p>
        </p:txBody>
      </p:sp>
      <p:sp>
        <p:nvSpPr>
          <p:cNvPr id="3" name="Rechteck 2"/>
          <p:cNvSpPr/>
          <p:nvPr/>
        </p:nvSpPr>
        <p:spPr>
          <a:xfrm>
            <a:off x="304800" y="1169164"/>
            <a:ext cx="116395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Aberkannte </a:t>
            </a:r>
            <a:r>
              <a:rPr lang="de-DE" sz="2800" dirty="0">
                <a:ea typeface="Arial Unicode MS"/>
                <a:cs typeface="Arial Unicode MS"/>
              </a:rPr>
              <a:t>Trauer nach einer nicht anerkannten </a:t>
            </a:r>
            <a:r>
              <a:rPr lang="de-DE" sz="2800" dirty="0" smtClean="0">
                <a:ea typeface="Arial Unicode MS"/>
                <a:cs typeface="Arial Unicode MS"/>
              </a:rPr>
              <a:t>Beziehung</a:t>
            </a:r>
            <a:r>
              <a:rPr lang="de-DE" sz="2800" dirty="0">
                <a:ea typeface="Arial Unicode MS"/>
                <a:cs typeface="Arial Unicode MS"/>
              </a:rPr>
              <a:t> </a:t>
            </a:r>
            <a:r>
              <a:rPr lang="de-DE" sz="2800" dirty="0" smtClean="0">
                <a:ea typeface="Arial Unicode MS"/>
                <a:cs typeface="Arial Unicode MS"/>
              </a:rPr>
              <a:t> (Homosexuelle </a:t>
            </a:r>
            <a:r>
              <a:rPr lang="de-DE" sz="2800" dirty="0">
                <a:ea typeface="Arial Unicode MS"/>
                <a:cs typeface="Arial Unicode MS"/>
              </a:rPr>
              <a:t>Partnerschaft, außer eheliche </a:t>
            </a:r>
            <a:r>
              <a:rPr lang="de-DE" sz="2800" dirty="0" smtClean="0">
                <a:ea typeface="Arial Unicode MS"/>
                <a:cs typeface="Arial Unicode MS"/>
              </a:rPr>
              <a:t>Affäre,..)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Aberkannte </a:t>
            </a:r>
            <a:r>
              <a:rPr lang="de-DE" sz="2800" dirty="0">
                <a:ea typeface="Arial Unicode MS"/>
                <a:cs typeface="Arial Unicode MS"/>
              </a:rPr>
              <a:t>Trauer nach einer </a:t>
            </a:r>
            <a:r>
              <a:rPr lang="de-DE" sz="2800" dirty="0" smtClean="0">
                <a:ea typeface="Arial Unicode MS"/>
                <a:cs typeface="Arial Unicode MS"/>
              </a:rPr>
              <a:t>tabuisierten Todesursache (Suizid</a:t>
            </a:r>
            <a:r>
              <a:rPr lang="de-DE" sz="2800" dirty="0">
                <a:ea typeface="Arial Unicode MS"/>
                <a:cs typeface="Arial Unicode MS"/>
              </a:rPr>
              <a:t>, Abtreibung, Tod im </a:t>
            </a:r>
            <a:r>
              <a:rPr lang="de-DE" sz="2800" dirty="0" smtClean="0">
                <a:ea typeface="Arial Unicode MS"/>
                <a:cs typeface="Arial Unicode MS"/>
              </a:rPr>
              <a:t>Drogenmilieu,…) 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Mangelnde </a:t>
            </a:r>
            <a:r>
              <a:rPr lang="de-DE" sz="2800" dirty="0">
                <a:ea typeface="Arial Unicode MS"/>
                <a:cs typeface="Arial Unicode MS"/>
              </a:rPr>
              <a:t>Unterstützung im sozialen </a:t>
            </a:r>
            <a:r>
              <a:rPr lang="de-DE" sz="2800" dirty="0" smtClean="0">
                <a:ea typeface="Arial Unicode MS"/>
                <a:cs typeface="Arial Unicode MS"/>
              </a:rPr>
              <a:t>Netzwerk, (</a:t>
            </a:r>
            <a:r>
              <a:rPr lang="de-DE" sz="2800" dirty="0" err="1" smtClean="0">
                <a:ea typeface="Arial Unicode MS"/>
                <a:cs typeface="Arial Unicode MS"/>
              </a:rPr>
              <a:t>zB</a:t>
            </a:r>
            <a:r>
              <a:rPr lang="de-DE" sz="2800" dirty="0" smtClean="0">
                <a:ea typeface="Arial Unicode MS"/>
                <a:cs typeface="Arial Unicode MS"/>
              </a:rPr>
              <a:t> eine Familie, die nach dem Tod des Mannes die Frau unterstützt, die Kinder aber nicht als trauernd wahrgenommen werden)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Fehlende </a:t>
            </a:r>
            <a:r>
              <a:rPr lang="de-DE" sz="2800" dirty="0">
                <a:ea typeface="Arial Unicode MS"/>
                <a:cs typeface="Arial Unicode MS"/>
              </a:rPr>
              <a:t>soziale </a:t>
            </a:r>
            <a:r>
              <a:rPr lang="de-DE" sz="2800" dirty="0" smtClean="0">
                <a:ea typeface="Arial Unicode MS"/>
                <a:cs typeface="Arial Unicode MS"/>
              </a:rPr>
              <a:t>Netzwerke (nach einem Umzug </a:t>
            </a:r>
            <a:r>
              <a:rPr lang="de-DE" sz="2800" dirty="0">
                <a:ea typeface="Arial Unicode MS"/>
                <a:cs typeface="Arial Unicode MS"/>
              </a:rPr>
              <a:t>oder Vernachlässigung sozialer Kontakte während jahrelanger Pflege eines Angehörigen</a:t>
            </a:r>
          </a:p>
        </p:txBody>
      </p:sp>
    </p:spTree>
    <p:extLst>
      <p:ext uri="{BB962C8B-B14F-4D97-AF65-F5344CB8AC3E}">
        <p14:creationId xmlns:p14="http://schemas.microsoft.com/office/powerpoint/2010/main" val="57245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1600" y="159479"/>
            <a:ext cx="119241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Zur Erinnerung:  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Erschwerte Trauer = ungünstiges </a:t>
            </a:r>
            <a:r>
              <a:rPr lang="de-DE" sz="2800" dirty="0">
                <a:ea typeface="Arial Unicode MS"/>
                <a:cs typeface="Arial Unicode MS"/>
              </a:rPr>
              <a:t>Verhältnis in der Balance zwischen Risikofaktoren und Ressourcen in einem Trauerprozess</a:t>
            </a:r>
          </a:p>
        </p:txBody>
      </p:sp>
      <p:sp>
        <p:nvSpPr>
          <p:cNvPr id="3" name="Rechteck 2"/>
          <p:cNvSpPr/>
          <p:nvPr/>
        </p:nvSpPr>
        <p:spPr>
          <a:xfrm>
            <a:off x="101600" y="1978583"/>
            <a:ext cx="11397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Ressourcen im Trauerprozess:</a:t>
            </a:r>
          </a:p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Ressourcen ergänzen die Risikofaktor zusammen mit den Symptomen zur Einschätzung eines erschwerten oder </a:t>
            </a:r>
            <a:r>
              <a:rPr lang="de-DE" sz="2800" dirty="0" smtClean="0">
                <a:ea typeface="Arial Unicode MS"/>
                <a:cs typeface="Arial Unicode MS"/>
              </a:rPr>
              <a:t>nicht-erschwerten </a:t>
            </a:r>
            <a:r>
              <a:rPr lang="de-DE" sz="2800" dirty="0">
                <a:ea typeface="Arial Unicode MS"/>
                <a:cs typeface="Arial Unicode MS"/>
              </a:rPr>
              <a:t>Trauerprozesses </a:t>
            </a:r>
          </a:p>
        </p:txBody>
      </p:sp>
      <p:sp>
        <p:nvSpPr>
          <p:cNvPr id="5" name="Rechteck 4"/>
          <p:cNvSpPr/>
          <p:nvPr/>
        </p:nvSpPr>
        <p:spPr>
          <a:xfrm>
            <a:off x="1071418" y="5588000"/>
            <a:ext cx="9236364" cy="22167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01600" y="4608946"/>
            <a:ext cx="2817091" cy="9698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Ressourcen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8760690" y="4618182"/>
            <a:ext cx="2817091" cy="9698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Risikofaktoren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4775200" y="5809673"/>
            <a:ext cx="914400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2434059" y="5777669"/>
            <a:ext cx="484632" cy="97840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 rot="10800000">
            <a:off x="7951657" y="4722077"/>
            <a:ext cx="484632" cy="85668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6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7092" y="304801"/>
            <a:ext cx="2328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 smtClean="0"/>
              <a:t>Ressourcen: </a:t>
            </a:r>
            <a:endParaRPr lang="de-DE" sz="3200" b="1" u="sng" dirty="0"/>
          </a:p>
        </p:txBody>
      </p:sp>
      <p:sp>
        <p:nvSpPr>
          <p:cNvPr id="3" name="Rechteck 2"/>
          <p:cNvSpPr/>
          <p:nvPr/>
        </p:nvSpPr>
        <p:spPr>
          <a:xfrm>
            <a:off x="193964" y="991306"/>
            <a:ext cx="11591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Tragendes </a:t>
            </a:r>
            <a:r>
              <a:rPr lang="de-DE" sz="2800" dirty="0">
                <a:ea typeface="Arial Unicode MS"/>
                <a:cs typeface="Arial Unicode MS"/>
              </a:rPr>
              <a:t>soziales Netz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Vorhandene </a:t>
            </a:r>
            <a:r>
              <a:rPr lang="de-DE" sz="2800" dirty="0">
                <a:ea typeface="Arial Unicode MS"/>
                <a:cs typeface="Arial Unicode MS"/>
              </a:rPr>
              <a:t>Partnerschaft, Familie, Freunde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Ausreichende </a:t>
            </a:r>
            <a:r>
              <a:rPr lang="de-DE" sz="2800" dirty="0">
                <a:ea typeface="Arial Unicode MS"/>
                <a:cs typeface="Arial Unicode MS"/>
              </a:rPr>
              <a:t>sozioökonomische Status, finanzielle Sicherheit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Empfundene </a:t>
            </a:r>
            <a:r>
              <a:rPr lang="de-DE" sz="2800" dirty="0">
                <a:ea typeface="Arial Unicode MS"/>
                <a:cs typeface="Arial Unicode MS"/>
              </a:rPr>
              <a:t>Einbindung in übergeordnete </a:t>
            </a:r>
            <a:r>
              <a:rPr lang="de-DE" sz="2800" dirty="0" smtClean="0">
                <a:ea typeface="Arial Unicode MS"/>
                <a:cs typeface="Arial Unicode MS"/>
              </a:rPr>
              <a:t>Zusammenhänge,  </a:t>
            </a:r>
            <a:r>
              <a:rPr lang="de-DE" sz="2800" dirty="0">
                <a:ea typeface="Arial Unicode MS"/>
                <a:cs typeface="Arial Unicode MS"/>
              </a:rPr>
              <a:t>beziehungsweise Spiritualität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Als </a:t>
            </a:r>
            <a:r>
              <a:rPr lang="de-DE" sz="2800" dirty="0">
                <a:ea typeface="Arial Unicode MS"/>
                <a:cs typeface="Arial Unicode MS"/>
              </a:rPr>
              <a:t>sinnvoll empfundene Tätigkeit im Beruf oder anderer Tätigkeit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Positiv </a:t>
            </a:r>
            <a:r>
              <a:rPr lang="de-DE" sz="2800" dirty="0">
                <a:ea typeface="Arial Unicode MS"/>
                <a:cs typeface="Arial Unicode MS"/>
              </a:rPr>
              <a:t>besetzte Körperlichkeit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Vorhandene </a:t>
            </a:r>
            <a:r>
              <a:rPr lang="de-DE" sz="2800" dirty="0">
                <a:ea typeface="Arial Unicode MS"/>
                <a:cs typeface="Arial Unicode MS"/>
              </a:rPr>
              <a:t>Werte, Überzeugungen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Subjektives </a:t>
            </a:r>
            <a:r>
              <a:rPr lang="de-DE" sz="2800" dirty="0">
                <a:ea typeface="Arial Unicode MS"/>
                <a:cs typeface="Arial Unicode MS"/>
              </a:rPr>
              <a:t>erleben von Selbstwirksamkeit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Fähigkeit </a:t>
            </a:r>
            <a:r>
              <a:rPr lang="de-DE" sz="2800" dirty="0">
                <a:ea typeface="Arial Unicode MS"/>
                <a:cs typeface="Arial Unicode MS"/>
              </a:rPr>
              <a:t>zur Selbst Beruhigung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Fähigkeit </a:t>
            </a:r>
            <a:r>
              <a:rPr lang="de-DE" sz="2800" dirty="0">
                <a:ea typeface="Arial Unicode MS"/>
                <a:cs typeface="Arial Unicode MS"/>
              </a:rPr>
              <a:t>zur </a:t>
            </a:r>
            <a:r>
              <a:rPr lang="de-DE" sz="2800" dirty="0" smtClean="0">
                <a:ea typeface="Arial Unicode MS"/>
                <a:cs typeface="Arial Unicode MS"/>
              </a:rPr>
              <a:t>situationsangemessene </a:t>
            </a:r>
            <a:r>
              <a:rPr lang="de-DE" sz="2800" dirty="0">
                <a:ea typeface="Arial Unicode MS"/>
                <a:cs typeface="Arial Unicode MS"/>
              </a:rPr>
              <a:t>Nutzung vorhandener Ressourcen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- Alle </a:t>
            </a:r>
            <a:r>
              <a:rPr lang="de-DE" sz="2800" dirty="0">
                <a:ea typeface="Arial Unicode MS"/>
                <a:cs typeface="Arial Unicode MS"/>
              </a:rPr>
              <a:t>weitere Fähigkeiten und Fertigkeiten</a:t>
            </a:r>
          </a:p>
        </p:txBody>
      </p:sp>
    </p:spTree>
    <p:extLst>
      <p:ext uri="{BB962C8B-B14F-4D97-AF65-F5344CB8AC3E}">
        <p14:creationId xmlns:p14="http://schemas.microsoft.com/office/powerpoint/2010/main" val="36650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8691" y="122903"/>
            <a:ext cx="111205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b="1" u="sng" dirty="0">
                <a:ea typeface="Arial Unicode MS"/>
                <a:cs typeface="Arial Unicode MS"/>
              </a:rPr>
              <a:t>Symptome im Trauerprozess:</a:t>
            </a:r>
          </a:p>
          <a:p>
            <a:pPr>
              <a:spcAft>
                <a:spcPts val="0"/>
              </a:spcAft>
            </a:pP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Symptome </a:t>
            </a:r>
            <a:r>
              <a:rPr lang="de-DE" sz="2400" dirty="0">
                <a:ea typeface="Arial Unicode MS"/>
                <a:cs typeface="Arial Unicode MS"/>
              </a:rPr>
              <a:t>sind die </a:t>
            </a:r>
            <a:r>
              <a:rPr lang="de-DE" sz="2400" dirty="0" err="1" smtClean="0">
                <a:ea typeface="Arial Unicode MS"/>
                <a:cs typeface="Arial Unicode MS"/>
              </a:rPr>
              <a:t>sicht</a:t>
            </a:r>
            <a:r>
              <a:rPr lang="de-DE" sz="2400" dirty="0" smtClean="0">
                <a:ea typeface="Arial Unicode MS"/>
                <a:cs typeface="Arial Unicode MS"/>
              </a:rPr>
              <a:t> - und </a:t>
            </a:r>
            <a:r>
              <a:rPr lang="de-DE" sz="2400" dirty="0">
                <a:ea typeface="Arial Unicode MS"/>
                <a:cs typeface="Arial Unicode MS"/>
              </a:rPr>
              <a:t>spürbaren Reaktionen auf einen </a:t>
            </a:r>
            <a:r>
              <a:rPr lang="de-DE" sz="2400" dirty="0" smtClean="0">
                <a:ea typeface="Arial Unicode MS"/>
                <a:cs typeface="Arial Unicode MS"/>
              </a:rPr>
              <a:t>Verlust.  Sie werden </a:t>
            </a:r>
            <a:r>
              <a:rPr lang="de-DE" sz="2400" dirty="0">
                <a:ea typeface="Arial Unicode MS"/>
                <a:cs typeface="Arial Unicode MS"/>
              </a:rPr>
              <a:t>in den ersten 13 Monaten </a:t>
            </a:r>
            <a:r>
              <a:rPr lang="de-DE" sz="2400" dirty="0" smtClean="0">
                <a:ea typeface="Arial Unicode MS"/>
                <a:cs typeface="Arial Unicode MS"/>
              </a:rPr>
              <a:t>(neu nach 6 Monaten) des Trauerprozesses </a:t>
            </a:r>
            <a:r>
              <a:rPr lang="de-DE" sz="2400" dirty="0">
                <a:ea typeface="Arial Unicode MS"/>
                <a:cs typeface="Arial Unicode MS"/>
              </a:rPr>
              <a:t>in der Zusammenschau mit Risikofaktoren und Ressourcen betrachtet um eine </a:t>
            </a:r>
            <a:r>
              <a:rPr lang="de-DE" sz="2400" dirty="0" smtClean="0">
                <a:ea typeface="Arial Unicode MS"/>
                <a:cs typeface="Arial Unicode MS"/>
              </a:rPr>
              <a:t>„erschwerte Trauer“ (verlängerte Trauerstörung) </a:t>
            </a:r>
            <a:r>
              <a:rPr lang="de-DE" sz="2400" dirty="0">
                <a:ea typeface="Arial Unicode MS"/>
                <a:cs typeface="Arial Unicode MS"/>
              </a:rPr>
              <a:t>einzuschätzen. </a:t>
            </a:r>
            <a:endParaRPr lang="de-DE" sz="24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endParaRPr lang="de-DE" sz="24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Auch </a:t>
            </a:r>
            <a:r>
              <a:rPr lang="de-DE" sz="2400" dirty="0">
                <a:ea typeface="Arial Unicode MS"/>
                <a:cs typeface="Arial Unicode MS"/>
              </a:rPr>
              <a:t>heftige Reaktionen sind zunächst als normale Trauerreaktion </a:t>
            </a:r>
            <a:r>
              <a:rPr lang="de-DE" sz="2400" dirty="0" smtClean="0">
                <a:ea typeface="Arial Unicode MS"/>
                <a:cs typeface="Arial Unicode MS"/>
              </a:rPr>
              <a:t>einzuschätzen. </a:t>
            </a:r>
            <a:endParaRPr lang="de-DE" sz="24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endParaRPr lang="de-DE" sz="24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ea typeface="Arial Unicode MS"/>
                <a:cs typeface="Arial Unicode MS"/>
              </a:rPr>
              <a:t>Symptome wurden vor 2022 </a:t>
            </a:r>
            <a:r>
              <a:rPr lang="de-DE" sz="2400" dirty="0">
                <a:ea typeface="Arial Unicode MS"/>
                <a:cs typeface="Arial Unicode MS"/>
              </a:rPr>
              <a:t>ab dem </a:t>
            </a:r>
            <a:r>
              <a:rPr lang="de-DE" sz="2400" dirty="0" smtClean="0">
                <a:ea typeface="Arial Unicode MS"/>
                <a:cs typeface="Arial Unicode MS"/>
              </a:rPr>
              <a:t>7.Monat </a:t>
            </a:r>
            <a:r>
              <a:rPr lang="de-DE" sz="2400" dirty="0">
                <a:ea typeface="Arial Unicode MS"/>
                <a:cs typeface="Arial Unicode MS"/>
              </a:rPr>
              <a:t>nach einem Verlust als Hauptkriterium für die Einschätzung einer traumatischen, ab dem 14. Monat </a:t>
            </a:r>
            <a:r>
              <a:rPr lang="de-DE" sz="2400" dirty="0" smtClean="0">
                <a:ea typeface="Arial Unicode MS"/>
                <a:cs typeface="Arial Unicode MS"/>
              </a:rPr>
              <a:t>einer </a:t>
            </a:r>
            <a:r>
              <a:rPr lang="de-DE" sz="2400" dirty="0">
                <a:ea typeface="Arial Unicode MS"/>
                <a:cs typeface="Arial Unicode MS"/>
              </a:rPr>
              <a:t>komplizierten Trauer betrachtet.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17731" y="4946508"/>
            <a:ext cx="9148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Jetzt gilt die Einschätzung „verlängerte Trauerstörung“ ab dem 6. Monat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888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97357" y="143783"/>
            <a:ext cx="879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(</a:t>
            </a:r>
            <a:r>
              <a:rPr lang="de-DE" sz="5400" dirty="0" smtClean="0"/>
              <a:t>Trauer) Wissen vor Acht </a:t>
            </a:r>
            <a:endParaRPr lang="de-DE" sz="5400" dirty="0"/>
          </a:p>
        </p:txBody>
      </p:sp>
      <p:sp>
        <p:nvSpPr>
          <p:cNvPr id="5" name="Rechteck 4"/>
          <p:cNvSpPr/>
          <p:nvPr/>
        </p:nvSpPr>
        <p:spPr>
          <a:xfrm>
            <a:off x="527615" y="5598243"/>
            <a:ext cx="486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Noto Sans"/>
              </a:rPr>
              <a:t> </a:t>
            </a:r>
            <a:r>
              <a:rPr lang="de-DE" dirty="0" smtClean="0">
                <a:latin typeface="Noto Sans"/>
              </a:rPr>
              <a:t>Nächste Termine:  19.04</a:t>
            </a:r>
            <a:r>
              <a:rPr lang="de-DE" dirty="0">
                <a:latin typeface="Noto Sans"/>
              </a:rPr>
              <a:t>./ 12.07./ 18.10.2023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27615" y="1769997"/>
            <a:ext cx="6096000" cy="30559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„(Trauer)Wissen vor 8“ schauen wir auf ganz unterschiedliche Aspekte von Trauer: 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Kurze Informationen zu wichtigen und aktuellen „Trauerthemen“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vorstellen und (wieder)erinnern von konkreten Methoden in der Trauerbegleitung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aktuelle Artikel aus „trauerforschung.de“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Trauer/Trauerbegleitung im Licht von anderen Fachrichtung: Theologie, Psychologie, Soziologie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Minuten, kompakt </a:t>
            </a:r>
            <a:endParaRPr lang="de-D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Deutsche Akademie der Gesundheitswissenschaften (DAGW) | Online-Kurs: Neue  Heilmittelrichtlinien"/>
          <p:cNvSpPr>
            <a:spLocks noChangeAspect="1" noChangeArrowheads="1"/>
          </p:cNvSpPr>
          <p:nvPr/>
        </p:nvSpPr>
        <p:spPr bwMode="auto">
          <a:xfrm>
            <a:off x="7434199" y="25895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 descr="Online Internet Icon - Kostenloses Bild auf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71" y="1583198"/>
            <a:ext cx="3072257" cy="21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7647" y="505097"/>
            <a:ext cx="10213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smtClean="0"/>
              <a:t>„Bereiche“, </a:t>
            </a:r>
            <a:r>
              <a:rPr lang="de-DE" sz="4800" dirty="0" smtClean="0"/>
              <a:t>in den Symptome auftreten:</a:t>
            </a:r>
            <a:endParaRPr lang="de-DE" sz="4800" dirty="0"/>
          </a:p>
        </p:txBody>
      </p:sp>
      <p:sp>
        <p:nvSpPr>
          <p:cNvPr id="4" name="Textfeld 3"/>
          <p:cNvSpPr txBox="1"/>
          <p:nvPr/>
        </p:nvSpPr>
        <p:spPr>
          <a:xfrm>
            <a:off x="844732" y="1698171"/>
            <a:ext cx="5442516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rgbClr val="FF0000"/>
                </a:solidFill>
              </a:rPr>
              <a:t>Körper</a:t>
            </a:r>
          </a:p>
          <a:p>
            <a:r>
              <a:rPr lang="de-DE" sz="4800" dirty="0" smtClean="0">
                <a:solidFill>
                  <a:srgbClr val="FF0000"/>
                </a:solidFill>
              </a:rPr>
              <a:t>Spiritualität </a:t>
            </a:r>
          </a:p>
          <a:p>
            <a:r>
              <a:rPr lang="de-DE" sz="4800" dirty="0" smtClean="0">
                <a:solidFill>
                  <a:srgbClr val="FF0000"/>
                </a:solidFill>
              </a:rPr>
              <a:t>„seelischer Schmerz“</a:t>
            </a:r>
          </a:p>
          <a:p>
            <a:r>
              <a:rPr lang="de-DE" sz="4800" dirty="0" smtClean="0">
                <a:solidFill>
                  <a:srgbClr val="FF0000"/>
                </a:solidFill>
              </a:rPr>
              <a:t>psychisch/emotional</a:t>
            </a:r>
          </a:p>
          <a:p>
            <a:r>
              <a:rPr lang="de-DE" sz="4800" dirty="0" smtClean="0">
                <a:solidFill>
                  <a:srgbClr val="FF0000"/>
                </a:solidFill>
              </a:rPr>
              <a:t>soziales Verhalten </a:t>
            </a:r>
          </a:p>
          <a:p>
            <a:r>
              <a:rPr lang="de-DE" sz="4800" dirty="0" smtClean="0">
                <a:solidFill>
                  <a:srgbClr val="FF0000"/>
                </a:solidFill>
              </a:rPr>
              <a:t>Kognition 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smtClean="0"/>
              <a:t>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209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8691" y="83127"/>
            <a:ext cx="1072341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b="1" dirty="0">
                <a:solidFill>
                  <a:srgbClr val="FF0000"/>
                </a:solidFill>
                <a:ea typeface="Arial Unicode MS"/>
                <a:cs typeface="Arial Unicode MS"/>
              </a:rPr>
              <a:t>Körper</a:t>
            </a:r>
            <a:r>
              <a:rPr lang="de-DE" sz="3200" b="1" dirty="0" smtClean="0">
                <a:solidFill>
                  <a:srgbClr val="FF0000"/>
                </a:solidFill>
                <a:ea typeface="Arial Unicode MS"/>
                <a:cs typeface="Arial Unicode MS"/>
              </a:rPr>
              <a:t>:</a:t>
            </a:r>
          </a:p>
          <a:p>
            <a:pPr>
              <a:spcAft>
                <a:spcPts val="0"/>
              </a:spcAft>
            </a:pPr>
            <a:endParaRPr lang="de-DE" sz="3200" b="1" dirty="0">
              <a:solidFill>
                <a:srgbClr val="FF0000"/>
              </a:solidFill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Schlafstörungen,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Essstörung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Muskelschwächen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Kopfschmerzen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Verspannungen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körperliche </a:t>
            </a:r>
            <a:r>
              <a:rPr lang="de-DE" sz="2800" dirty="0">
                <a:ea typeface="Arial Unicode MS"/>
                <a:cs typeface="Arial Unicode MS"/>
              </a:rPr>
              <a:t>Schmerzen,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Empfindungslosigkeit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zittern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r>
              <a:rPr lang="de-DE" sz="2800" dirty="0" smtClean="0">
                <a:ea typeface="Arial Unicode MS"/>
                <a:cs typeface="Arial Unicode MS"/>
              </a:rPr>
              <a:t>frieren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allgemeine </a:t>
            </a:r>
            <a:r>
              <a:rPr lang="de-DE" sz="2800" dirty="0">
                <a:ea typeface="Arial Unicode MS"/>
                <a:cs typeface="Arial Unicode MS"/>
              </a:rPr>
              <a:t>Erschöpfung,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reduzierte </a:t>
            </a:r>
            <a:r>
              <a:rPr lang="de-DE" sz="2800" dirty="0">
                <a:ea typeface="Arial Unicode MS"/>
                <a:cs typeface="Arial Unicode MS"/>
              </a:rPr>
              <a:t>Immunstatus,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Atembeklemmung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Herzbeschwerden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Sucht</a:t>
            </a:r>
            <a:endParaRPr lang="de-DE" sz="2800" dirty="0"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295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273" y="399672"/>
            <a:ext cx="10021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dirty="0">
                <a:solidFill>
                  <a:srgbClr val="FF0000"/>
                </a:solidFill>
                <a:ea typeface="Arial Unicode MS"/>
                <a:cs typeface="Arial Unicode MS"/>
              </a:rPr>
              <a:t>Spiritualität: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Sinn-Verlust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Werte-Verlust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Glaubens-Verlust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Bedeutungs</a:t>
            </a:r>
            <a:r>
              <a:rPr lang="de-DE" sz="2800" dirty="0">
                <a:ea typeface="Arial Unicode MS"/>
                <a:cs typeface="Arial Unicode MS"/>
              </a:rPr>
              <a:t>v</a:t>
            </a:r>
            <a:r>
              <a:rPr lang="de-DE" sz="2800" dirty="0" smtClean="0">
                <a:ea typeface="Arial Unicode MS"/>
                <a:cs typeface="Arial Unicode MS"/>
              </a:rPr>
              <a:t>erlust </a:t>
            </a:r>
            <a:r>
              <a:rPr lang="de-DE" sz="2800" dirty="0">
                <a:ea typeface="Arial Unicode MS"/>
                <a:cs typeface="Arial Unicode MS"/>
              </a:rPr>
              <a:t>von bewährten spirituellen Ausdrucksformen</a:t>
            </a:r>
          </a:p>
        </p:txBody>
      </p:sp>
      <p:sp>
        <p:nvSpPr>
          <p:cNvPr id="3" name="Rechteck 2"/>
          <p:cNvSpPr/>
          <p:nvPr/>
        </p:nvSpPr>
        <p:spPr>
          <a:xfrm>
            <a:off x="184728" y="416815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dirty="0">
                <a:solidFill>
                  <a:srgbClr val="FF0000"/>
                </a:solidFill>
                <a:ea typeface="Arial Unicode MS"/>
                <a:cs typeface="Arial Unicode MS"/>
              </a:rPr>
              <a:t>Seelische Schmerz: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„Wund sein“ 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Verlassen sein 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Sehnsucht </a:t>
            </a:r>
            <a:endParaRPr lang="de-DE" sz="2800" dirty="0"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637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8430" y="396300"/>
            <a:ext cx="112358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dirty="0">
                <a:solidFill>
                  <a:srgbClr val="FF0000"/>
                </a:solidFill>
                <a:ea typeface="Arial Unicode MS"/>
                <a:cs typeface="Arial Unicode MS"/>
              </a:rPr>
              <a:t>Psychisch/Emotional:</a:t>
            </a:r>
          </a:p>
          <a:p>
            <a:pPr>
              <a:spcAft>
                <a:spcPts val="0"/>
              </a:spcAft>
            </a:pP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Unruhe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Nachsterbenswunsch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Traurigkeit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Schuldzuweisungen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Überforderung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Fassungslosigkeit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Erleichterung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Wut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Aggressionen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Einsamkeit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Erschöpfung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Ängste</a:t>
            </a:r>
            <a:endParaRPr lang="de-DE" sz="2800" dirty="0"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876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3674" y="286154"/>
            <a:ext cx="9589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200" dirty="0">
                <a:solidFill>
                  <a:srgbClr val="FF0000"/>
                </a:solidFill>
                <a:ea typeface="Arial Unicode MS"/>
                <a:cs typeface="Arial Unicode MS"/>
              </a:rPr>
              <a:t>Soziales Verhalten:</a:t>
            </a:r>
          </a:p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Rückzug,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Hyperaktivität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Apathie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„Nicht </a:t>
            </a:r>
            <a:r>
              <a:rPr lang="de-DE" sz="2800" dirty="0">
                <a:ea typeface="Arial Unicode MS"/>
                <a:cs typeface="Arial Unicode MS"/>
              </a:rPr>
              <a:t>– alleine – sein – </a:t>
            </a:r>
            <a:r>
              <a:rPr lang="de-DE" sz="2800" dirty="0" smtClean="0">
                <a:ea typeface="Arial Unicode MS"/>
                <a:cs typeface="Arial Unicode MS"/>
              </a:rPr>
              <a:t>können“</a:t>
            </a:r>
            <a:endParaRPr lang="de-DE" sz="2800" dirty="0">
              <a:ea typeface="Arial Unicode MS"/>
              <a:cs typeface="Arial Unicode M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6674" y="3687901"/>
            <a:ext cx="96669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ea typeface="Arial Unicode MS"/>
                <a:cs typeface="Arial Unicode MS"/>
              </a:rPr>
              <a:t>Kognition</a:t>
            </a:r>
            <a:r>
              <a:rPr lang="en-US" sz="2800" dirty="0">
                <a:ea typeface="Arial Unicode MS"/>
                <a:cs typeface="Arial Unicode MS"/>
              </a:rPr>
              <a:t>:</a:t>
            </a:r>
            <a:endParaRPr lang="de-DE" sz="28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Akzeptanz Probleme,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Identitätsverlust</a:t>
            </a:r>
            <a:r>
              <a:rPr lang="de-DE" sz="2800" dirty="0">
                <a:ea typeface="Arial Unicode MS"/>
                <a:cs typeface="Arial Unicode MS"/>
              </a:rPr>
              <a:t>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Einbuße </a:t>
            </a:r>
            <a:r>
              <a:rPr lang="de-DE" sz="2800" dirty="0">
                <a:ea typeface="Arial Unicode MS"/>
                <a:cs typeface="Arial Unicode MS"/>
              </a:rPr>
              <a:t>von und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Mangel </a:t>
            </a:r>
            <a:r>
              <a:rPr lang="de-DE" sz="2800" dirty="0">
                <a:ea typeface="Arial Unicode MS"/>
                <a:cs typeface="Arial Unicode MS"/>
              </a:rPr>
              <a:t>an Konzentration,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Schuld </a:t>
            </a:r>
            <a:r>
              <a:rPr lang="de-DE" sz="2800" dirty="0">
                <a:ea typeface="Arial Unicode MS"/>
                <a:cs typeface="Arial Unicode MS"/>
              </a:rPr>
              <a:t>Zuschreibungen an sich und andere,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Verbitterung</a:t>
            </a:r>
            <a:endParaRPr lang="de-DE" sz="2800" dirty="0"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4447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0510" y="407178"/>
            <a:ext cx="97625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/>
              <a:t>Die Diagnose: „</a:t>
            </a:r>
            <a:r>
              <a:rPr lang="de-DE" sz="4800" b="1" dirty="0" smtClean="0"/>
              <a:t>anhaltende  Trauerstörung</a:t>
            </a:r>
            <a:r>
              <a:rPr lang="de-DE" sz="4800" dirty="0" smtClean="0"/>
              <a:t>“ , </a:t>
            </a:r>
          </a:p>
          <a:p>
            <a:r>
              <a:rPr lang="de-DE" sz="4800" dirty="0" smtClean="0"/>
              <a:t>„</a:t>
            </a:r>
            <a:r>
              <a:rPr lang="de-DE" sz="4800" i="1" dirty="0" err="1" smtClean="0"/>
              <a:t>prolonged</a:t>
            </a:r>
            <a:r>
              <a:rPr lang="de-DE" sz="4800" i="1" dirty="0" smtClean="0"/>
              <a:t> </a:t>
            </a:r>
            <a:r>
              <a:rPr lang="de-DE" sz="4800" i="1" dirty="0" err="1"/>
              <a:t>grief</a:t>
            </a:r>
            <a:r>
              <a:rPr lang="de-DE" sz="4800" i="1" dirty="0"/>
              <a:t> </a:t>
            </a:r>
            <a:r>
              <a:rPr lang="de-DE" sz="4800" i="1" dirty="0" err="1" smtClean="0"/>
              <a:t>disorder</a:t>
            </a:r>
            <a:r>
              <a:rPr lang="de-DE" sz="4800" dirty="0" smtClean="0"/>
              <a:t>“ , </a:t>
            </a:r>
          </a:p>
          <a:p>
            <a:r>
              <a:rPr lang="de-DE" sz="4800" dirty="0" smtClean="0"/>
              <a:t>im ICD 11 </a:t>
            </a:r>
            <a:endParaRPr lang="de-DE" sz="4800" dirty="0"/>
          </a:p>
        </p:txBody>
      </p:sp>
      <p:sp>
        <p:nvSpPr>
          <p:cNvPr id="3" name="Textfeld 2"/>
          <p:cNvSpPr txBox="1"/>
          <p:nvPr/>
        </p:nvSpPr>
        <p:spPr>
          <a:xfrm>
            <a:off x="186339" y="5262791"/>
            <a:ext cx="4297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/>
              <a:t>Seit Januar 2022</a:t>
            </a:r>
            <a:endParaRPr lang="de-DE" sz="4800" dirty="0"/>
          </a:p>
        </p:txBody>
      </p:sp>
      <p:pic>
        <p:nvPicPr>
          <p:cNvPr id="2052" name="Picture 4" descr="BfArM - ICD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612" y="3541251"/>
            <a:ext cx="2276764" cy="30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60510" y="36204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</a:rPr>
              <a:t>ICD-11 </a:t>
            </a:r>
            <a:r>
              <a:rPr lang="de-DE" dirty="0">
                <a:latin typeface="arial" panose="020B0604020202020204" pitchFamily="34" charset="0"/>
              </a:rPr>
              <a:t>steht für "International Statistical </a:t>
            </a:r>
            <a:r>
              <a:rPr lang="de-DE" dirty="0" err="1">
                <a:latin typeface="arial" panose="020B0604020202020204" pitchFamily="34" charset="0"/>
              </a:rPr>
              <a:t>Classification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Diseases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Related</a:t>
            </a:r>
            <a:r>
              <a:rPr lang="de-DE" dirty="0">
                <a:latin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</a:rPr>
              <a:t>Health</a:t>
            </a:r>
            <a:r>
              <a:rPr lang="de-DE" dirty="0">
                <a:latin typeface="arial" panose="020B0604020202020204" pitchFamily="34" charset="0"/>
              </a:rPr>
              <a:t> Problems". Oder ins Deutsche übersetzt und etwas vereinfacht: </a:t>
            </a:r>
            <a:r>
              <a:rPr lang="de-DE" b="1" dirty="0">
                <a:latin typeface="arial" panose="020B0604020202020204" pitchFamily="34" charset="0"/>
              </a:rPr>
              <a:t>Internationale Klassifikation der Krankheiten</a:t>
            </a:r>
            <a:r>
              <a:rPr lang="de-DE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3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8547" y="226189"/>
            <a:ext cx="118967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>
                <a:ea typeface="Arial Unicode MS"/>
                <a:cs typeface="Arial Unicode MS"/>
              </a:rPr>
              <a:t>D</a:t>
            </a:r>
            <a:r>
              <a:rPr lang="de-DE" sz="2800" dirty="0" smtClean="0">
                <a:ea typeface="Arial Unicode MS"/>
                <a:cs typeface="Arial Unicode MS"/>
              </a:rPr>
              <a:t>ie Begriffe „traumatische Trauer“ / „komplizierte Trauer“ wurden bis Januar 2022 parallel/gemeinsam/nebeneinander  </a:t>
            </a:r>
            <a:r>
              <a:rPr lang="de-DE" sz="2800" dirty="0">
                <a:ea typeface="Arial Unicode MS"/>
                <a:cs typeface="Arial Unicode MS"/>
              </a:rPr>
              <a:t>verwendet. </a:t>
            </a:r>
            <a:endParaRPr lang="de-DE" sz="2800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Die Symptome waren ganz ähnlich, unterschieden wurden sie durch die Zeit, ab wann sie verwendet wurden: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„traumatische Trauer“: ab dem 6. Monat nach dem Tod</a:t>
            </a:r>
          </a:p>
          <a:p>
            <a:pPr>
              <a:spcAft>
                <a:spcPts val="0"/>
              </a:spcAft>
            </a:pPr>
            <a:r>
              <a:rPr lang="de-DE" sz="2800" dirty="0" smtClean="0">
                <a:ea typeface="Arial Unicode MS"/>
                <a:cs typeface="Arial Unicode MS"/>
              </a:rPr>
              <a:t>„komplizierte Trauer“ : anhaltend ab dem 13. Monat nach dem Tod</a:t>
            </a:r>
          </a:p>
        </p:txBody>
      </p:sp>
      <p:sp>
        <p:nvSpPr>
          <p:cNvPr id="3" name="Rechteck 2"/>
          <p:cNvSpPr/>
          <p:nvPr/>
        </p:nvSpPr>
        <p:spPr>
          <a:xfrm>
            <a:off x="208547" y="3715435"/>
            <a:ext cx="11791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4000" dirty="0">
                <a:ea typeface="Arial Unicode MS"/>
                <a:cs typeface="Arial Unicode MS"/>
              </a:rPr>
              <a:t>„Komplizierte Trauer</a:t>
            </a:r>
            <a:r>
              <a:rPr lang="de-DE" sz="4000" dirty="0" smtClean="0">
                <a:ea typeface="Arial Unicode MS"/>
                <a:cs typeface="Arial Unicode MS"/>
              </a:rPr>
              <a:t>“ und „traumatische Trauer“ </a:t>
            </a:r>
          </a:p>
          <a:p>
            <a:pPr>
              <a:spcAft>
                <a:spcPts val="0"/>
              </a:spcAft>
            </a:pPr>
            <a:r>
              <a:rPr lang="de-DE" sz="4000" dirty="0" smtClean="0">
                <a:ea typeface="Arial Unicode MS"/>
                <a:cs typeface="Arial Unicode MS"/>
              </a:rPr>
              <a:t> wird zu </a:t>
            </a:r>
            <a:endParaRPr lang="de-DE" sz="4000" dirty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sz="4000" dirty="0" smtClean="0">
                <a:ea typeface="Arial Unicode MS"/>
                <a:cs typeface="Arial Unicode MS"/>
              </a:rPr>
              <a:t>„</a:t>
            </a:r>
            <a:r>
              <a:rPr lang="de-DE" sz="4000" dirty="0">
                <a:ea typeface="Arial Unicode MS"/>
                <a:cs typeface="Arial Unicode MS"/>
              </a:rPr>
              <a:t>Verlängerte Trauerstörung</a:t>
            </a:r>
            <a:r>
              <a:rPr lang="de-DE" sz="4000" dirty="0" smtClean="0">
                <a:ea typeface="Arial Unicode MS"/>
                <a:cs typeface="Arial Unicode MS"/>
              </a:rPr>
              <a:t>“</a:t>
            </a:r>
            <a:endParaRPr lang="de-DE" sz="4000" dirty="0"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888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6070" y="191735"/>
            <a:ext cx="10600624" cy="414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ea typeface="Times New Roman" panose="02020603050405020304" pitchFamily="18" charset="0"/>
              </a:rPr>
              <a:t>„Die </a:t>
            </a:r>
            <a:r>
              <a:rPr lang="de-DE" sz="2000" dirty="0">
                <a:ea typeface="Times New Roman" panose="02020603050405020304" pitchFamily="18" charset="0"/>
              </a:rPr>
              <a:t>anhaltende Trauerstörung ist eine Erkrankung, welche nach dem Tod eines (Ehe-)</a:t>
            </a:r>
            <a:r>
              <a:rPr lang="de-DE" sz="2000" dirty="0" err="1">
                <a:ea typeface="Times New Roman" panose="02020603050405020304" pitchFamily="18" charset="0"/>
              </a:rPr>
              <a:t>partners</a:t>
            </a:r>
            <a:r>
              <a:rPr lang="de-DE" sz="2000" dirty="0">
                <a:ea typeface="Times New Roman" panose="02020603050405020304" pitchFamily="18" charset="0"/>
              </a:rPr>
              <a:t>, Elternteils, Kind oder einer anderen nahestehenden Person, zu einer  </a:t>
            </a:r>
            <a:r>
              <a:rPr lang="de-DE" sz="2000" dirty="0" smtClean="0">
                <a:ea typeface="Times New Roman" panose="02020603050405020304" pitchFamily="18" charset="0"/>
              </a:rPr>
              <a:t>anhaltenden </a:t>
            </a:r>
            <a:r>
              <a:rPr lang="de-DE" sz="2000" dirty="0">
                <a:ea typeface="Times New Roman" panose="02020603050405020304" pitchFamily="18" charset="0"/>
              </a:rPr>
              <a:t>und durchdringenden Trauerreaktion führt, </a:t>
            </a:r>
            <a:r>
              <a:rPr lang="de-DE" sz="2000" dirty="0" smtClean="0">
                <a:ea typeface="Times New Roman" panose="02020603050405020304" pitchFamily="18" charset="0"/>
              </a:rPr>
              <a:t>die </a:t>
            </a:r>
            <a:r>
              <a:rPr lang="de-DE" sz="2000" dirty="0">
                <a:ea typeface="Times New Roman" panose="02020603050405020304" pitchFamily="18" charset="0"/>
              </a:rPr>
              <a:t>charakterisiert wird </a:t>
            </a:r>
            <a:r>
              <a:rPr lang="de-DE" sz="2000" dirty="0" smtClean="0">
                <a:ea typeface="Times New Roman" panose="02020603050405020304" pitchFamily="18" charset="0"/>
              </a:rPr>
              <a:t>durch</a:t>
            </a:r>
            <a:r>
              <a:rPr lang="de-DE" sz="2000" dirty="0">
                <a:ea typeface="Times New Roman" panose="02020603050405020304" pitchFamily="18" charset="0"/>
              </a:rPr>
              <a:t> 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starkes 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Verlangen nach dem Verstorbenen 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oder anhaltende 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Präokkupation (Beschäftigung) mit dem Verstorbenen </a:t>
            </a:r>
            <a:endParaRPr lang="de-DE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"/>
              </a:spcAft>
              <a:tabLst>
                <a:tab pos="457200" algn="l"/>
              </a:tabLs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begleitet 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endParaRPr lang="de-DE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20"/>
              </a:spcAft>
              <a:tabLst>
                <a:tab pos="457200" algn="l"/>
              </a:tabLs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+ starken emotionalen Schmerz (z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 B. Trauer, Schuld, Wut, Verleugnung, 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Vorwürfe)</a:t>
            </a:r>
          </a:p>
          <a:p>
            <a:pPr lvl="0">
              <a:spcAft>
                <a:spcPts val="120"/>
              </a:spcAft>
              <a:tabLst>
                <a:tab pos="457200" algn="l"/>
              </a:tabLs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+ Schwierigkeiten 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den Tod zu 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akzeptieren</a:t>
            </a:r>
          </a:p>
          <a:p>
            <a:pPr lvl="0">
              <a:spcAft>
                <a:spcPts val="120"/>
              </a:spcAft>
              <a:tabLst>
                <a:tab pos="457200" algn="l"/>
              </a:tabLs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+ Gefühl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einen Teil seiner selbst verloren zu 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haben,</a:t>
            </a:r>
          </a:p>
          <a:p>
            <a:pPr lvl="0">
              <a:spcAft>
                <a:spcPts val="120"/>
              </a:spcAft>
              <a:tabLst>
                <a:tab pos="457200" algn="l"/>
              </a:tabLs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+ Unfähigkeit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positive Stimmung zu 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erleben,</a:t>
            </a:r>
          </a:p>
          <a:p>
            <a:pPr lvl="0">
              <a:spcAft>
                <a:spcPts val="120"/>
              </a:spcAft>
              <a:tabLst>
                <a:tab pos="457200" algn="l"/>
              </a:tabLs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+ emotionale Taubheit</a:t>
            </a:r>
          </a:p>
          <a:p>
            <a:pPr lvl="0">
              <a:spcAft>
                <a:spcPts val="120"/>
              </a:spcAft>
              <a:tabLst>
                <a:tab pos="457200" algn="l"/>
              </a:tabLs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+ Schwierigkeiten 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mit anderen sozial zu interagieren oder anderen Aktivitäten 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nachzugehen.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6070" y="82608"/>
            <a:ext cx="194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u="sng" dirty="0" smtClean="0"/>
              <a:t>Definition:</a:t>
            </a:r>
            <a:endParaRPr lang="de-DE" sz="3200" u="sng" dirty="0"/>
          </a:p>
        </p:txBody>
      </p:sp>
      <p:sp>
        <p:nvSpPr>
          <p:cNvPr id="4" name="Rechteck 3"/>
          <p:cNvSpPr/>
          <p:nvPr/>
        </p:nvSpPr>
        <p:spPr>
          <a:xfrm>
            <a:off x="282294" y="4332356"/>
            <a:ext cx="10788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Trauerreaktion hält atypisch lange nach dem Verlust an </a:t>
            </a:r>
            <a:r>
              <a:rPr lang="de-DE" sz="2000" b="1" u="sng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(mehr als 6 Monate) 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und überschreitet klar </a:t>
            </a:r>
            <a:r>
              <a:rPr lang="de-DE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erwartbare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soziale, kulturelle oder religiöse Normen der eignen Kultur und des Kontextes. 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Störung verursacht deutliche Beeinträchtigungen im persönlichen, familiären, sozialen, schulischen bzw. Arbeitskontext oder andere Funktionseinbußen</a:t>
            </a:r>
            <a:r>
              <a:rPr lang="de-DE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6254" y="3899564"/>
            <a:ext cx="11637819" cy="238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der BVT sieht die Zeit von 6 Monaten kritisch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 anhaltende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oder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komplizierte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Trauerprozesse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sind oft erst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deutlich nach dem ersten Jahrestag des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Todes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 erkennen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a typeface="Arial Unicode MS"/>
                <a:cs typeface="Arial Unicode MS"/>
              </a:rPr>
              <a:t>- Die </a:t>
            </a:r>
            <a:r>
              <a:rPr lang="de-DE" dirty="0">
                <a:ea typeface="Arial Unicode MS"/>
                <a:cs typeface="Arial Unicode MS"/>
              </a:rPr>
              <a:t>Zeitspanne 13 Monate </a:t>
            </a:r>
            <a:r>
              <a:rPr lang="de-DE" dirty="0" smtClean="0">
                <a:ea typeface="Arial Unicode MS"/>
                <a:cs typeface="Arial Unicode MS"/>
              </a:rPr>
              <a:t>hätte </a:t>
            </a:r>
            <a:r>
              <a:rPr lang="de-DE" dirty="0">
                <a:ea typeface="Arial Unicode MS"/>
                <a:cs typeface="Arial Unicode MS"/>
              </a:rPr>
              <a:t>eine wichtige Bedeutung: </a:t>
            </a:r>
          </a:p>
          <a:p>
            <a:pPr>
              <a:spcAft>
                <a:spcPts val="0"/>
              </a:spcAft>
            </a:pPr>
            <a:r>
              <a:rPr lang="de-DE" dirty="0" smtClean="0">
                <a:ea typeface="Arial Unicode MS"/>
                <a:cs typeface="Arial Unicode MS"/>
              </a:rPr>
              <a:t>   Die </a:t>
            </a:r>
            <a:r>
              <a:rPr lang="de-DE" dirty="0">
                <a:ea typeface="Arial Unicode MS"/>
                <a:cs typeface="Arial Unicode MS"/>
              </a:rPr>
              <a:t>Jahrestage eines Todes sind für die meisten Trauernden Zeiten, in denen belastende Gefühle und Gedanken sich </a:t>
            </a:r>
            <a:r>
              <a:rPr lang="de-DE" dirty="0" smtClean="0">
                <a:ea typeface="Arial Unicode MS"/>
                <a:cs typeface="Arial Unicode MS"/>
              </a:rPr>
              <a:t> </a:t>
            </a:r>
          </a:p>
          <a:p>
            <a:pPr>
              <a:spcAft>
                <a:spcPts val="0"/>
              </a:spcAft>
            </a:pPr>
            <a:r>
              <a:rPr lang="de-DE" dirty="0">
                <a:ea typeface="Arial Unicode MS"/>
                <a:cs typeface="Arial Unicode MS"/>
              </a:rPr>
              <a:t> </a:t>
            </a:r>
            <a:r>
              <a:rPr lang="de-DE" dirty="0" smtClean="0">
                <a:ea typeface="Arial Unicode MS"/>
                <a:cs typeface="Arial Unicode MS"/>
              </a:rPr>
              <a:t>  noch einmal verstärken. Gerade an den Jahrestagen kommen die Erinnerungen </a:t>
            </a:r>
            <a:r>
              <a:rPr lang="de-DE" dirty="0">
                <a:ea typeface="Arial Unicode MS"/>
                <a:cs typeface="Arial Unicode MS"/>
              </a:rPr>
              <a:t>an die letzten Begegnungen </a:t>
            </a:r>
            <a:r>
              <a:rPr lang="de-DE" dirty="0" smtClean="0">
                <a:ea typeface="Arial Unicode MS"/>
                <a:cs typeface="Arial Unicode MS"/>
              </a:rPr>
              <a:t>und   </a:t>
            </a:r>
          </a:p>
          <a:p>
            <a:pPr>
              <a:spcAft>
                <a:spcPts val="0"/>
              </a:spcAft>
            </a:pPr>
            <a:r>
              <a:rPr lang="de-DE" dirty="0">
                <a:ea typeface="Arial Unicode MS"/>
                <a:cs typeface="Arial Unicode MS"/>
              </a:rPr>
              <a:t> </a:t>
            </a:r>
            <a:r>
              <a:rPr lang="de-DE" dirty="0" smtClean="0">
                <a:ea typeface="Arial Unicode MS"/>
                <a:cs typeface="Arial Unicode MS"/>
              </a:rPr>
              <a:t>  Abschiedssituationen sehr oft sehr heftig und unwillkürlich </a:t>
            </a:r>
            <a:endParaRPr lang="de-DE" dirty="0">
              <a:ea typeface="Arial Unicode MS"/>
              <a:cs typeface="Arial Unicode M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4800" y="240145"/>
            <a:ext cx="105787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Was sagt der Bundesverband Trauerbegleitung zu </a:t>
            </a:r>
          </a:p>
          <a:p>
            <a:r>
              <a:rPr lang="de-DE" sz="4000" dirty="0" smtClean="0"/>
              <a:t>der neuen zeitlichen Definition für die Diagnose </a:t>
            </a:r>
          </a:p>
          <a:p>
            <a:r>
              <a:rPr lang="de-DE" sz="4000" dirty="0" smtClean="0"/>
              <a:t>„anhaltende Trauerstörung“:   </a:t>
            </a:r>
            <a:endParaRPr lang="de-DE" sz="4000" dirty="0"/>
          </a:p>
        </p:txBody>
      </p:sp>
      <p:pic>
        <p:nvPicPr>
          <p:cNvPr id="5" name="Picture 2" descr="https://bv-trauerbegleitung.de/wp-content/uploads/2020/08/cropped-Logo-BVT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6" y="2373706"/>
            <a:ext cx="6400800" cy="12382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  <p:sp>
        <p:nvSpPr>
          <p:cNvPr id="6" name="Rechteck 5"/>
          <p:cNvSpPr/>
          <p:nvPr/>
        </p:nvSpPr>
        <p:spPr>
          <a:xfrm>
            <a:off x="323272" y="5649623"/>
            <a:ext cx="1132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ea typeface="Arial Unicode MS"/>
                <a:cs typeface="Arial Unicode MS"/>
              </a:rPr>
              <a:t>Erst einige Wochen nach dem ersten Jahrestag, kann eine realistische Einschätzung geschehen, ob die Gefühle sich </a:t>
            </a:r>
            <a:endParaRPr lang="de-DE" dirty="0" smtClean="0">
              <a:ea typeface="Arial Unicode MS"/>
              <a:cs typeface="Arial Unicode MS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a typeface="Arial Unicode MS"/>
                <a:cs typeface="Arial Unicode MS"/>
              </a:rPr>
              <a:t>langfristig </a:t>
            </a:r>
            <a:r>
              <a:rPr lang="de-DE" dirty="0">
                <a:ea typeface="Arial Unicode MS"/>
                <a:cs typeface="Arial Unicode MS"/>
              </a:rPr>
              <a:t>beruhigen oder ob die Verzweiflung sich noch vertieft, und damit einen Anlass zur Diagnose </a:t>
            </a:r>
            <a:r>
              <a:rPr lang="de-DE" dirty="0" smtClean="0">
                <a:ea typeface="Arial Unicode MS"/>
                <a:cs typeface="Arial Unicode MS"/>
              </a:rPr>
              <a:t>„verlängerte </a:t>
            </a:r>
            <a:r>
              <a:rPr lang="de-DE" dirty="0">
                <a:ea typeface="Arial Unicode MS"/>
                <a:cs typeface="Arial Unicode MS"/>
              </a:rPr>
              <a:t>Trauerstörung“  gibt.</a:t>
            </a:r>
          </a:p>
        </p:txBody>
      </p:sp>
    </p:spTree>
    <p:extLst>
      <p:ext uri="{BB962C8B-B14F-4D97-AF65-F5344CB8AC3E}">
        <p14:creationId xmlns:p14="http://schemas.microsoft.com/office/powerpoint/2010/main" val="355547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12592" y="479417"/>
            <a:ext cx="11628581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Befürchtung des BVT: 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Diagnosemöglichkeit nach sechs Monaten führt zu einer Normierung des Trauerprozesses </a:t>
            </a:r>
            <a:endParaRPr lang="de-DE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entsteht eine Erwartung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dass eine Trauer nach sechs Monaten abgeschlossen zu sein hat, wenn sie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„gesund“ verläuft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diese zeitliche Definition ist vollkommen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unrealistisch und spielt Machbarkeitswahn und dem Druck zum Funktionieren in der modernen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Gesellschaft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die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Hände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07138" y="763133"/>
            <a:ext cx="1018336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de-DE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Hans </a:t>
            </a:r>
            <a:r>
              <a:rPr lang="de-DE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Schöffer</a:t>
            </a:r>
            <a:r>
              <a:rPr lang="de-DE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hangingPunct="0">
              <a:spcAft>
                <a:spcPts val="0"/>
              </a:spcAft>
            </a:pPr>
            <a:r>
              <a:rPr lang="de-DE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Dipl. </a:t>
            </a:r>
            <a:r>
              <a:rPr lang="de-DE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Theol</a:t>
            </a:r>
            <a:r>
              <a:rPr lang="de-DE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; Dipl. </a:t>
            </a:r>
            <a:r>
              <a:rPr lang="de-DE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RelPäd</a:t>
            </a:r>
            <a:r>
              <a:rPr lang="de-DE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(FH); </a:t>
            </a:r>
            <a:endParaRPr lang="de-DE" sz="3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de-DE" sz="3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systemischer Familientherapeut; </a:t>
            </a:r>
            <a:r>
              <a:rPr lang="de-DE" sz="36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Traumatherapeut</a:t>
            </a:r>
            <a:endParaRPr lang="de-DE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hans.schoeffer@bistum-augsburg.de</a:t>
            </a:r>
          </a:p>
          <a:p>
            <a:pPr>
              <a:spcAft>
                <a:spcPts val="0"/>
              </a:spcAft>
            </a:pPr>
            <a:r>
              <a:rPr lang="de-D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de-D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 0163/8146481 </a:t>
            </a:r>
            <a:endParaRPr lang="de-D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lnSpc>
                <a:spcPts val="1200"/>
              </a:lnSpc>
              <a:spcAft>
                <a:spcPts val="0"/>
              </a:spcAft>
            </a:pPr>
            <a:endParaRPr lang="de-DE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endParaRPr lang="de-DE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/>
            <a:r>
              <a:rPr lang="de-DE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Pastoralreferent an der Kontaktstelle für Trauerbegleitung</a:t>
            </a:r>
            <a:endParaRPr lang="de-D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endParaRPr lang="de-DE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de-DE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Berater an der Psychologische Beratungsstelle  für </a:t>
            </a: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Ehe-, Familien- und Lebensfragen</a:t>
            </a:r>
          </a:p>
          <a:p>
            <a:pPr hangingPunct="0">
              <a:spcAft>
                <a:spcPts val="0"/>
              </a:spcAft>
            </a:pPr>
            <a:r>
              <a:rPr 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Schrobenhausen, Neuburg und Pfaffenhofen</a:t>
            </a:r>
          </a:p>
          <a:p>
            <a:pPr>
              <a:spcAft>
                <a:spcPts val="0"/>
              </a:spcAft>
            </a:pPr>
            <a:r>
              <a:rPr lang="de-DE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6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16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60219" y="0"/>
            <a:ext cx="103282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Grundhaltung des BVT zur Diagnose „verlängerte</a:t>
            </a:r>
          </a:p>
          <a:p>
            <a:r>
              <a:rPr lang="de-DE" sz="4000" dirty="0" smtClean="0"/>
              <a:t>Trauerstörung“ im ICD 11:</a:t>
            </a:r>
            <a:endParaRPr lang="de-DE" sz="4000" dirty="0"/>
          </a:p>
        </p:txBody>
      </p:sp>
      <p:sp>
        <p:nvSpPr>
          <p:cNvPr id="6" name="Rechteck 5"/>
          <p:cNvSpPr/>
          <p:nvPr/>
        </p:nvSpPr>
        <p:spPr>
          <a:xfrm>
            <a:off x="421971" y="1728549"/>
            <a:ext cx="11591636" cy="302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gibt Vorteile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einer neuen Diagnosemöglichkeit für komplizierte oder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anhaltende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Trauerprozesse. </a:t>
            </a:r>
            <a:endParaRPr lang="de-DE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psychologische Behandlung von Menschen in problematischen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Trauerverläufen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wird dadurch mit den Krankenkassen abrechnungsfähig und muss nicht wie bisher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unter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anderen Diagnosen wie Depression oder Anpassungsstörung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geschehen werden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 vermehrte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Forschungstätigkeit und die Entwicklung neuer spezifischer Behandlungsmethoden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sind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erwarten. 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9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86328" y="1582303"/>
            <a:ext cx="11360727" cy="258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 die derzeit vorgeschlagene Diagnose „Anhaltende Trauerstörung“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beschriebenen Symptome 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können grundsätzlich Erlebensweisen eines gesunden Trauerprozesses </a:t>
            </a:r>
            <a:r>
              <a:rPr lang="de-DE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sein. 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Erst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Trauerreaktionen über einen längeren Zeitraum keine Bewegung aufweisen und auf Dauer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lebenseinschränkende, sich immer wiederholende Abläufe beinhalten, kann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 von „anhaltender Trauer“ sprechen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Somit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 der Begriff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„anhaltende Trauer“ aus der Sicht des BVT nicht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ausschließlich eine Aussage über die Dauer der Trauer – auch gesunde Trauer dauert häufig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</a:rPr>
              <a:t>lange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– sondern über einen möglicherweise problematischen </a:t>
            </a:r>
            <a:r>
              <a:rPr lang="de-DE" dirty="0" smtClean="0">
                <a:latin typeface="Calibri" panose="020F0502020204030204" pitchFamily="34" charset="0"/>
                <a:ea typeface="Calibri" panose="020F0502020204030204" pitchFamily="34" charset="0"/>
              </a:rPr>
              <a:t>Verlauf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86328" y="554182"/>
            <a:ext cx="6109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Allerdings (jetzt die Kritik des BVT):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6651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8691" y="443347"/>
            <a:ext cx="9975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Wie sind nun die Symptome, die Risikofaktoren und die Ressourcen</a:t>
            </a:r>
          </a:p>
          <a:p>
            <a:r>
              <a:rPr lang="de-DE" sz="2800" dirty="0" smtClean="0"/>
              <a:t>bei der Diagnose „verlängerte Trauerstörung“….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378691" y="1588655"/>
            <a:ext cx="844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Es geht in Richtung, dass die vorhergenannten Symptome lange, unverändert bestehen ,</a:t>
            </a:r>
          </a:p>
          <a:p>
            <a:r>
              <a:rPr lang="de-DE" dirty="0" smtClean="0"/>
              <a:t>dass im Trauerprozess über lange Zeit keine Veränderung passiert….</a:t>
            </a:r>
          </a:p>
          <a:p>
            <a:r>
              <a:rPr lang="de-DE" dirty="0" smtClean="0"/>
              <a:t>…. Lange Zeit ist mehr als 6 Monate….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77090" y="2810271"/>
            <a:ext cx="11545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solidFill>
                  <a:srgbClr val="FF0000"/>
                </a:solidFill>
                <a:latin typeface="Helvetica Neue"/>
                <a:ea typeface="Arial Unicode MS"/>
                <a:cs typeface="Arial Unicode MS"/>
              </a:rPr>
              <a:t>Anhaltender starker </a:t>
            </a:r>
            <a:r>
              <a:rPr lang="de-DE" dirty="0" smtClean="0">
                <a:solidFill>
                  <a:srgbClr val="FF0000"/>
                </a:solidFill>
                <a:latin typeface="Helvetica Neue"/>
                <a:ea typeface="Arial Unicode MS"/>
                <a:cs typeface="Arial Unicode MS"/>
              </a:rPr>
              <a:t>Seelenschmerz… Begleitet </a:t>
            </a:r>
            <a:r>
              <a:rPr lang="de-DE" dirty="0">
                <a:solidFill>
                  <a:srgbClr val="FF0000"/>
                </a:solidFill>
                <a:latin typeface="Helvetica Neue"/>
                <a:ea typeface="Arial Unicode MS"/>
                <a:cs typeface="Arial Unicode MS"/>
              </a:rPr>
              <a:t>von nicht Nachlassen der Verzweiflung über den Verlust… </a:t>
            </a:r>
          </a:p>
          <a:p>
            <a:pPr>
              <a:spcAft>
                <a:spcPts val="0"/>
              </a:spcAft>
            </a:pPr>
            <a:r>
              <a:rPr lang="de-DE" dirty="0" smtClean="0">
                <a:solidFill>
                  <a:srgbClr val="FF0000"/>
                </a:solidFill>
                <a:latin typeface="Helvetica Neue"/>
                <a:ea typeface="Arial Unicode MS"/>
                <a:cs typeface="Arial Unicode MS"/>
              </a:rPr>
              <a:t>und </a:t>
            </a:r>
            <a:r>
              <a:rPr lang="de-DE" dirty="0">
                <a:solidFill>
                  <a:srgbClr val="FF0000"/>
                </a:solidFill>
                <a:latin typeface="Helvetica Neue"/>
                <a:ea typeface="Arial Unicode MS"/>
                <a:cs typeface="Arial Unicode MS"/>
              </a:rPr>
              <a:t>einer unstillbaren Sehnsucht nach den Verstorbenen </a:t>
            </a:r>
            <a:r>
              <a:rPr lang="de-DE" dirty="0" smtClean="0">
                <a:solidFill>
                  <a:srgbClr val="FF0000"/>
                </a:solidFill>
                <a:latin typeface="Helvetica Neue"/>
                <a:ea typeface="Arial Unicode MS"/>
                <a:cs typeface="Arial Unicode MS"/>
              </a:rPr>
              <a:t>… bei </a:t>
            </a:r>
            <a:r>
              <a:rPr lang="de-DE" dirty="0">
                <a:solidFill>
                  <a:srgbClr val="FF0000"/>
                </a:solidFill>
                <a:latin typeface="Helvetica Neue"/>
                <a:ea typeface="Arial Unicode MS"/>
                <a:cs typeface="Arial Unicode MS"/>
              </a:rPr>
              <a:t>gleichzeitiger Unmöglichkeit an aktuellen Erlebnissen wenigstens für Momente Freude zu empfinden</a:t>
            </a:r>
          </a:p>
        </p:txBody>
      </p:sp>
      <p:sp>
        <p:nvSpPr>
          <p:cNvPr id="5" name="Rechteck 4"/>
          <p:cNvSpPr/>
          <p:nvPr/>
        </p:nvSpPr>
        <p:spPr>
          <a:xfrm>
            <a:off x="277090" y="4031887"/>
            <a:ext cx="11222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a typeface="Arial Unicode MS"/>
                <a:cs typeface="Arial Unicode MS"/>
              </a:rPr>
              <a:t>Flashbacks (Nachhallerinnerungen), die mit starken Gefühlen und Körperreaktionen verbunden </a:t>
            </a:r>
            <a:r>
              <a:rPr lang="de-DE" dirty="0" smtClean="0">
                <a:solidFill>
                  <a:srgbClr val="FF0000"/>
                </a:solidFill>
                <a:ea typeface="Arial Unicode MS"/>
                <a:cs typeface="Arial Unicode MS"/>
              </a:rPr>
              <a:t>sind, …. </a:t>
            </a:r>
            <a:r>
              <a:rPr lang="nl-NL" dirty="0" smtClean="0">
                <a:solidFill>
                  <a:srgbClr val="FF0000"/>
                </a:solidFill>
                <a:ea typeface="Arial Unicode MS"/>
                <a:cs typeface="Arial Unicode MS"/>
              </a:rPr>
              <a:t>Ungew</a:t>
            </a:r>
            <a:r>
              <a:rPr lang="de-DE" dirty="0" err="1">
                <a:solidFill>
                  <a:srgbClr val="FF0000"/>
                </a:solidFill>
                <a:ea typeface="Arial Unicode MS"/>
                <a:cs typeface="Arial Unicode MS"/>
              </a:rPr>
              <a:t>öhnlicher</a:t>
            </a:r>
            <a:r>
              <a:rPr lang="de-DE" dirty="0">
                <a:solidFill>
                  <a:srgbClr val="FF0000"/>
                </a:solidFill>
                <a:ea typeface="Arial Unicode MS"/>
                <a:cs typeface="Arial Unicode MS"/>
              </a:rPr>
              <a:t> Umgang mit den eigenen Gefühlen, entweder als völlige Emotionslosigkeit beim Erzählen von Erinnerungen, d.h. Dissoziation, oder als überschwemmt werden von Gefühlen bis zum </a:t>
            </a:r>
            <a:r>
              <a:rPr lang="de-DE" dirty="0" smtClean="0">
                <a:solidFill>
                  <a:srgbClr val="FF0000"/>
                </a:solidFill>
                <a:ea typeface="Arial Unicode MS"/>
                <a:cs typeface="Arial Unicode MS"/>
              </a:rPr>
              <a:t>Zusammenbruch….</a:t>
            </a:r>
            <a:r>
              <a:rPr lang="de-DE" dirty="0">
                <a:solidFill>
                  <a:srgbClr val="FF0000"/>
                </a:solidFill>
                <a:ea typeface="Arial Unicode MS"/>
                <a:cs typeface="Arial Unicode MS"/>
              </a:rPr>
              <a:t> durchgehend höhere Reizbarkeit und Angespanntheit, die oft zu Schlaflosigkeit führt und die sich in Misstrauen und verstärkte Aggression äußern kann</a:t>
            </a:r>
          </a:p>
          <a:p>
            <a:endParaRPr lang="de-DE" dirty="0">
              <a:solidFill>
                <a:srgbClr val="FF0000"/>
              </a:solidFill>
              <a:ea typeface="Arial Unicode MS"/>
              <a:cs typeface="Arial Unicode MS"/>
            </a:endParaRPr>
          </a:p>
          <a:p>
            <a:endParaRPr lang="de-DE" dirty="0">
              <a:solidFill>
                <a:srgbClr val="FF0000"/>
              </a:solidFill>
              <a:ea typeface="Arial Unicode MS"/>
              <a:cs typeface="Arial Unicode M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8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4325" y="466725"/>
            <a:ext cx="349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Zusammenfassung: 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00050" y="1457325"/>
            <a:ext cx="7085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Wie Trauer „benannt“ wird hat auch Auswirkungen auf den Trauerprozess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00050" y="2011323"/>
            <a:ext cx="894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„Erschwerte Trauer“ und „Nicht-erschwerte Trauer: Abwägung Risikofaktoren und Ressourcen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6725" y="2601814"/>
            <a:ext cx="921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 „erschwerter Trauer“ zu Ressourcen, Risikofaktoren kommt der Blick auf die Symptome dazu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6725" y="3192305"/>
            <a:ext cx="1053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Neu: schon ab dem 6. Monat  kann bei </a:t>
            </a:r>
            <a:r>
              <a:rPr lang="de-DE" dirty="0" err="1" smtClean="0"/>
              <a:t>enstsprechenen</a:t>
            </a:r>
            <a:r>
              <a:rPr lang="de-DE" dirty="0" smtClean="0"/>
              <a:t> Symptomen die Diagnose „verlängerte </a:t>
            </a:r>
            <a:r>
              <a:rPr lang="de-DE" dirty="0" err="1" smtClean="0"/>
              <a:t>Trauerströung</a:t>
            </a:r>
            <a:r>
              <a:rPr lang="de-DE" dirty="0" smtClean="0"/>
              <a:t>“ </a:t>
            </a:r>
          </a:p>
          <a:p>
            <a:r>
              <a:rPr lang="de-DE" dirty="0" smtClean="0"/>
              <a:t>gestellt werden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00050" y="4059795"/>
            <a:ext cx="1060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Bundesverband sieht die neue ambivalent. Sehr kritisch vor allem der Zeitpunkt schon am 6. Monat für die </a:t>
            </a:r>
          </a:p>
          <a:p>
            <a:r>
              <a:rPr lang="de-DE" dirty="0" smtClean="0"/>
              <a:t>Diagnosestellung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20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9824" y="913068"/>
            <a:ext cx="9509760" cy="3184843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Trauerprozesse benennen –</a:t>
            </a:r>
            <a:br>
              <a:rPr lang="de-DE" dirty="0" smtClean="0"/>
            </a:br>
            <a:r>
              <a:rPr lang="de-DE" sz="4900" i="1" dirty="0" smtClean="0"/>
              <a:t>… was </a:t>
            </a:r>
            <a:r>
              <a:rPr lang="de-DE" sz="4900" i="1" dirty="0"/>
              <a:t>ist was, </a:t>
            </a:r>
            <a:r>
              <a:rPr lang="de-DE" sz="4900" i="1" dirty="0" smtClean="0"/>
              <a:t/>
            </a:r>
            <a:br>
              <a:rPr lang="de-DE" sz="4900" i="1" dirty="0" smtClean="0"/>
            </a:br>
            <a:r>
              <a:rPr lang="de-DE" sz="4900" i="1" dirty="0" smtClean="0"/>
              <a:t>… was </a:t>
            </a:r>
            <a:r>
              <a:rPr lang="de-DE" sz="4900" i="1" dirty="0"/>
              <a:t>braucht was, </a:t>
            </a:r>
            <a:r>
              <a:rPr lang="de-DE" sz="4900" i="1" dirty="0" smtClean="0"/>
              <a:t/>
            </a:r>
            <a:br>
              <a:rPr lang="de-DE" sz="4900" i="1" dirty="0" smtClean="0"/>
            </a:br>
            <a:r>
              <a:rPr lang="de-DE" sz="4900" i="1" dirty="0" smtClean="0"/>
              <a:t>… was </a:t>
            </a:r>
            <a:r>
              <a:rPr lang="de-DE" sz="4900" i="1" dirty="0"/>
              <a:t>braucht </a:t>
            </a:r>
            <a:r>
              <a:rPr lang="de-DE" sz="4900" i="1" dirty="0" smtClean="0"/>
              <a:t>wen </a:t>
            </a:r>
            <a:r>
              <a:rPr lang="de-DE" sz="4900" i="1" dirty="0"/>
              <a:t/>
            </a:r>
            <a:br>
              <a:rPr lang="de-DE" sz="4900" i="1" dirty="0"/>
            </a:br>
            <a:endParaRPr lang="de-DE" sz="4900" i="1" dirty="0"/>
          </a:p>
        </p:txBody>
      </p:sp>
      <p:pic>
        <p:nvPicPr>
          <p:cNvPr id="2050" name="Picture 2" descr="Ein leerer Rahmen wird vor eine Landschaftsaufnahme gehal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27" y="3714941"/>
            <a:ext cx="5261990" cy="263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5783" y="431839"/>
            <a:ext cx="10249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/>
              <a:t>Warum „Trauerprozesse benennen: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00950" y="1686318"/>
            <a:ext cx="115362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3600" dirty="0" smtClean="0"/>
              <a:t>Verschiedene Begriffe existieren nebeneinander. Wann spricht wer von was…</a:t>
            </a:r>
          </a:p>
          <a:p>
            <a:pPr marL="285750" indent="-285750">
              <a:buFontTx/>
              <a:buChar char="-"/>
            </a:pPr>
            <a:r>
              <a:rPr lang="de-DE" sz="3600" dirty="0" smtClean="0"/>
              <a:t>Trauerende selbst suchen nach einer konkreten Einordung </a:t>
            </a:r>
            <a:r>
              <a:rPr lang="de-DE" sz="3600" dirty="0"/>
              <a:t>i</a:t>
            </a:r>
            <a:r>
              <a:rPr lang="de-DE" sz="3600" dirty="0" smtClean="0"/>
              <a:t>hres Prozesses</a:t>
            </a:r>
          </a:p>
          <a:p>
            <a:pPr marL="285750" indent="-285750">
              <a:buFontTx/>
              <a:buChar char="-"/>
            </a:pPr>
            <a:r>
              <a:rPr lang="de-DE" sz="3600" dirty="0" smtClean="0"/>
              <a:t>Es hilft erschwerende und behinderte Faktoren auf dem Trauerweg zu erkennen</a:t>
            </a:r>
          </a:p>
          <a:p>
            <a:pPr marL="285750" indent="-285750">
              <a:buFontTx/>
              <a:buChar char="-"/>
            </a:pPr>
            <a:r>
              <a:rPr lang="de-DE" sz="3600" dirty="0" smtClean="0"/>
              <a:t>Wer ist für den konkreten Trauerenden der richtige Begleiter/in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endParaRPr lang="de-DE" dirty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marL="742950" lvl="1" indent="-285750">
              <a:buFontTx/>
              <a:buChar char="-"/>
            </a:pPr>
            <a:endParaRPr lang="de-DE" dirty="0"/>
          </a:p>
          <a:p>
            <a:pPr marL="742950" lvl="1" indent="-285750">
              <a:buFontTx/>
              <a:buChar char="-"/>
            </a:pPr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975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7927" y="1448032"/>
            <a:ext cx="71844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„Bennen“ ist  „eine Bedeutung geben“ </a:t>
            </a:r>
          </a:p>
          <a:p>
            <a:r>
              <a:rPr lang="de-DE" sz="2800" dirty="0" smtClean="0"/>
              <a:t>Ein Name, ein Begriff schafft eine Wirklichkeit</a:t>
            </a:r>
          </a:p>
          <a:p>
            <a:r>
              <a:rPr lang="de-DE" sz="2800" dirty="0" smtClean="0"/>
              <a:t>Ein Name, ein Begriff definiert eine Wirklichkeit.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4700428" y="326235"/>
            <a:ext cx="6859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u="sng" dirty="0" smtClean="0">
                <a:solidFill>
                  <a:srgbClr val="FF0000"/>
                </a:solidFill>
              </a:rPr>
              <a:t>Bewusstsein darüber… </a:t>
            </a:r>
            <a:endParaRPr lang="de-DE" sz="5400" b="1" u="sng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7927" y="3142024"/>
            <a:ext cx="8969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Wie „Fachmenschen“ etwas benennen, </a:t>
            </a:r>
            <a:r>
              <a:rPr lang="de-DE" sz="2800" dirty="0"/>
              <a:t> </a:t>
            </a:r>
            <a:r>
              <a:rPr lang="de-DE" sz="2800" dirty="0" smtClean="0"/>
              <a:t>hat Auswirkungen </a:t>
            </a:r>
          </a:p>
          <a:p>
            <a:r>
              <a:rPr lang="de-DE" sz="2800" dirty="0" smtClean="0"/>
              <a:t>auf die Trauerenden 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87927" y="4294598"/>
            <a:ext cx="81115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Balanceakt: </a:t>
            </a:r>
          </a:p>
          <a:p>
            <a:r>
              <a:rPr lang="de-DE" sz="2800" dirty="0" smtClean="0"/>
              <a:t>etwas zu benennen ist wichtig, aber es kann auch </a:t>
            </a:r>
          </a:p>
          <a:p>
            <a:r>
              <a:rPr lang="de-DE" sz="2800" dirty="0" smtClean="0"/>
              <a:t>„nicht hilfreiche Auswirkungen“ haben…</a:t>
            </a:r>
          </a:p>
          <a:p>
            <a:r>
              <a:rPr lang="de-DE" sz="2800" dirty="0" smtClean="0"/>
              <a:t>d.h. die  „Benennen“ haben eine hohe Verantwortung 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87927" y="326235"/>
            <a:ext cx="4520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u="sng" dirty="0" smtClean="0">
                <a:solidFill>
                  <a:srgbClr val="FF0000"/>
                </a:solidFill>
              </a:rPr>
              <a:t>Sehr wichtig: </a:t>
            </a:r>
            <a:endParaRPr lang="de-DE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in leerer Rahmen wird vor eine Landschaftsaufnahme gehal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93" y="3246985"/>
            <a:ext cx="6744111" cy="337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nappy-Snaps-site-L3-framing-photo-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903">
            <a:off x="494623" y="1744442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b Site 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1">
            <a:off x="8913454" y="215401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4256" y="534256"/>
            <a:ext cx="11361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Wer „benennt“ setzt den „Rahmen“. „Der Rahmen“ hat erhebliche Auswirkungen auf das Bild, auf den „Bildausschnitt“ </a:t>
            </a:r>
          </a:p>
          <a:p>
            <a:r>
              <a:rPr lang="de-DE" dirty="0" smtClean="0"/>
              <a:t>der „Wirklichkeit“, die „gerahmt wird“.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9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6400" y="528320"/>
            <a:ext cx="11168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Der Bundesverband Trauerbegleitung entschied sich, vier Begriffe </a:t>
            </a:r>
          </a:p>
          <a:p>
            <a:r>
              <a:rPr lang="de-DE" sz="3200" dirty="0" smtClean="0"/>
              <a:t>in der  Benennung  von Trauerprozessen zu verwenden: 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406400" y="1879600"/>
            <a:ext cx="49410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Nicht- erschwerte Trauer</a:t>
            </a:r>
          </a:p>
          <a:p>
            <a:endParaRPr lang="de-DE" sz="3600" dirty="0"/>
          </a:p>
          <a:p>
            <a:r>
              <a:rPr lang="de-DE" sz="3600" dirty="0" smtClean="0"/>
              <a:t>Erschwerte Trauer</a:t>
            </a:r>
          </a:p>
          <a:p>
            <a:endParaRPr lang="de-DE" sz="3600" dirty="0"/>
          </a:p>
          <a:p>
            <a:r>
              <a:rPr lang="de-DE" sz="3600" dirty="0" smtClean="0"/>
              <a:t>Traumatische Trauer</a:t>
            </a:r>
          </a:p>
          <a:p>
            <a:endParaRPr lang="de-DE" sz="3600" dirty="0"/>
          </a:p>
          <a:p>
            <a:r>
              <a:rPr lang="de-DE" sz="3600" dirty="0" smtClean="0"/>
              <a:t>Komplizierte Trauer</a:t>
            </a:r>
            <a:endParaRPr lang="de-DE" sz="3600" dirty="0"/>
          </a:p>
        </p:txBody>
      </p:sp>
      <p:sp>
        <p:nvSpPr>
          <p:cNvPr id="4" name="Rechteck 3"/>
          <p:cNvSpPr/>
          <p:nvPr/>
        </p:nvSpPr>
        <p:spPr>
          <a:xfrm>
            <a:off x="4563534" y="3991759"/>
            <a:ext cx="533400" cy="19851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096934" y="4464923"/>
            <a:ext cx="53691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Im neuen ICD 11 zusammengefasst:</a:t>
            </a:r>
          </a:p>
          <a:p>
            <a:r>
              <a:rPr lang="de-DE" sz="2800" dirty="0" smtClean="0"/>
              <a:t>„verlängerte </a:t>
            </a:r>
            <a:r>
              <a:rPr lang="de-DE" sz="2800" dirty="0" err="1" smtClean="0"/>
              <a:t>Trauer</a:t>
            </a:r>
            <a:r>
              <a:rPr lang="de-DE" sz="2800" dirty="0" err="1" smtClean="0">
                <a:solidFill>
                  <a:srgbClr val="FFC000"/>
                </a:solidFill>
              </a:rPr>
              <a:t>STÖRUNG</a:t>
            </a:r>
            <a:r>
              <a:rPr lang="de-DE" sz="2800" dirty="0" smtClean="0"/>
              <a:t>“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115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1000" y="428625"/>
            <a:ext cx="10361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Drei weitere Faktoren sind für die Benennung wichtig: 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447675" y="1543050"/>
            <a:ext cx="4620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Risikofaktoren</a:t>
            </a:r>
            <a:endParaRPr lang="de-DE" sz="6000" dirty="0"/>
          </a:p>
        </p:txBody>
      </p:sp>
      <p:sp>
        <p:nvSpPr>
          <p:cNvPr id="4" name="Textfeld 3"/>
          <p:cNvSpPr txBox="1"/>
          <p:nvPr/>
        </p:nvSpPr>
        <p:spPr>
          <a:xfrm>
            <a:off x="447675" y="2518975"/>
            <a:ext cx="3753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Ressourcen</a:t>
            </a:r>
            <a:endParaRPr lang="de-DE" sz="6000" dirty="0"/>
          </a:p>
        </p:txBody>
      </p:sp>
      <p:sp>
        <p:nvSpPr>
          <p:cNvPr id="5" name="Textfeld 4"/>
          <p:cNvSpPr txBox="1"/>
          <p:nvPr/>
        </p:nvSpPr>
        <p:spPr>
          <a:xfrm>
            <a:off x="447675" y="353463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Symptome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14941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2215</Words>
  <Application>Microsoft Office PowerPoint</Application>
  <PresentationFormat>Breitbild</PresentationFormat>
  <Paragraphs>273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 Unicode MS</vt:lpstr>
      <vt:lpstr>arial</vt:lpstr>
      <vt:lpstr>arial</vt:lpstr>
      <vt:lpstr>Calibri</vt:lpstr>
      <vt:lpstr>Calibri Light</vt:lpstr>
      <vt:lpstr>Helvetica Neue</vt:lpstr>
      <vt:lpstr>Noto Sans</vt:lpstr>
      <vt:lpstr>Times New Roman</vt:lpstr>
      <vt:lpstr>Office Theme</vt:lpstr>
      <vt:lpstr>PowerPoint-Präsentation</vt:lpstr>
      <vt:lpstr>PowerPoint-Präsentation</vt:lpstr>
      <vt:lpstr>PowerPoint-Präsentation</vt:lpstr>
      <vt:lpstr>Trauerprozesse benennen – … was ist was,  … was braucht was,  … was braucht wen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Bistum Augsburg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Trauerprozesse bennenen – Grenzen und Möglichkeiten  von Trauerbegleitung  definieren</dc:title>
  <dc:creator>Schoeffer Hans</dc:creator>
  <cp:lastModifiedBy>Schoeffer Hans</cp:lastModifiedBy>
  <cp:revision>85</cp:revision>
  <dcterms:created xsi:type="dcterms:W3CDTF">2022-08-03T13:40:41Z</dcterms:created>
  <dcterms:modified xsi:type="dcterms:W3CDTF">2023-01-19T11:53:43Z</dcterms:modified>
</cp:coreProperties>
</file>