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7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6CADD-A573-40B3-BF35-55E56E08433B}" type="datetimeFigureOut">
              <a:rPr lang="de-DE" smtClean="0"/>
              <a:t>21.04.2023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4805D-4CE7-4A60-BB59-490492BECE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6828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6CADD-A573-40B3-BF35-55E56E08433B}" type="datetimeFigureOut">
              <a:rPr lang="de-DE" smtClean="0"/>
              <a:t>21.04.2023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4805D-4CE7-4A60-BB59-490492BECE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2517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6CADD-A573-40B3-BF35-55E56E08433B}" type="datetimeFigureOut">
              <a:rPr lang="de-DE" smtClean="0"/>
              <a:t>21.04.2023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4805D-4CE7-4A60-BB59-490492BECE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264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6CADD-A573-40B3-BF35-55E56E08433B}" type="datetimeFigureOut">
              <a:rPr lang="de-DE" smtClean="0"/>
              <a:t>21.04.2023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4805D-4CE7-4A60-BB59-490492BECE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8349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6CADD-A573-40B3-BF35-55E56E08433B}" type="datetimeFigureOut">
              <a:rPr lang="de-DE" smtClean="0"/>
              <a:t>21.04.2023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4805D-4CE7-4A60-BB59-490492BECE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7225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6CADD-A573-40B3-BF35-55E56E08433B}" type="datetimeFigureOut">
              <a:rPr lang="de-DE" smtClean="0"/>
              <a:t>21.04.2023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4805D-4CE7-4A60-BB59-490492BECE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0569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6CADD-A573-40B3-BF35-55E56E08433B}" type="datetimeFigureOut">
              <a:rPr lang="de-DE" smtClean="0"/>
              <a:t>21.04.2023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4805D-4CE7-4A60-BB59-490492BECE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6925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6CADD-A573-40B3-BF35-55E56E08433B}" type="datetimeFigureOut">
              <a:rPr lang="de-DE" smtClean="0"/>
              <a:t>21.04.2023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4805D-4CE7-4A60-BB59-490492BECE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2027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6CADD-A573-40B3-BF35-55E56E08433B}" type="datetimeFigureOut">
              <a:rPr lang="de-DE" smtClean="0"/>
              <a:t>21.04.2023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4805D-4CE7-4A60-BB59-490492BECE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2775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6CADD-A573-40B3-BF35-55E56E08433B}" type="datetimeFigureOut">
              <a:rPr lang="de-DE" smtClean="0"/>
              <a:t>21.04.2023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4805D-4CE7-4A60-BB59-490492BECE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4489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6CADD-A573-40B3-BF35-55E56E08433B}" type="datetimeFigureOut">
              <a:rPr lang="de-DE" smtClean="0"/>
              <a:t>21.04.2023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4805D-4CE7-4A60-BB59-490492BECE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4444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6CADD-A573-40B3-BF35-55E56E08433B}" type="datetimeFigureOut">
              <a:rPr lang="de-DE" smtClean="0"/>
              <a:t>21.04.2023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4805D-4CE7-4A60-BB59-490492BECE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8086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394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365125"/>
            <a:ext cx="10866120" cy="132556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de-DE" b="1" u="sng" dirty="0">
                <a:latin typeface="+mn-lt"/>
              </a:rPr>
              <a:t>Dissoziations-</a:t>
            </a:r>
            <a:r>
              <a:rPr lang="de-DE" b="1" u="sng" dirty="0" err="1">
                <a:latin typeface="+mn-lt"/>
              </a:rPr>
              <a:t>Stop</a:t>
            </a:r>
            <a:r>
              <a:rPr lang="de-DE" b="1" u="sng" dirty="0">
                <a:latin typeface="+mn-lt"/>
              </a:rPr>
              <a:t>, </a:t>
            </a:r>
            <a:r>
              <a:rPr lang="de-DE" b="1" u="sng" dirty="0" err="1">
                <a:latin typeface="+mn-lt"/>
              </a:rPr>
              <a:t>Reorientierungstechniken</a:t>
            </a:r>
            <a:r>
              <a:rPr lang="de-DE" b="1" u="sng" dirty="0">
                <a:latin typeface="+mn-lt"/>
              </a:rPr>
              <a:t>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 smtClean="0"/>
              <a:t>Kognitive </a:t>
            </a:r>
            <a:r>
              <a:rPr lang="de-DE" dirty="0" err="1" smtClean="0"/>
              <a:t>Reorientierung</a:t>
            </a:r>
            <a:r>
              <a:rPr lang="de-DE" dirty="0" smtClean="0"/>
              <a:t> ins „Hier und Jetzt“ (Zeit/Ort/Situation/Person)</a:t>
            </a:r>
          </a:p>
          <a:p>
            <a:pPr eaLnBrk="1" hangingPunct="1">
              <a:defRPr/>
            </a:pPr>
            <a:endParaRPr lang="de-DE" dirty="0" smtClean="0"/>
          </a:p>
          <a:p>
            <a:pPr eaLnBrk="1" hangingPunct="1">
              <a:defRPr/>
            </a:pPr>
            <a:r>
              <a:rPr lang="de-DE" dirty="0" smtClean="0"/>
              <a:t>Wand-Steh-Technik (Mit Kontakt an der Wand von 10 nach unten zählen)</a:t>
            </a:r>
          </a:p>
          <a:p>
            <a:pPr eaLnBrk="1" hangingPunct="1">
              <a:defRPr/>
            </a:pPr>
            <a:r>
              <a:rPr lang="de-DE" dirty="0" smtClean="0"/>
              <a:t>Gezielte Ablenkung: </a:t>
            </a:r>
          </a:p>
          <a:p>
            <a:pPr lvl="1" eaLnBrk="1" hangingPunct="1">
              <a:buFontTx/>
              <a:buNone/>
              <a:defRPr/>
            </a:pPr>
            <a:endParaRPr lang="de-DE" dirty="0" smtClean="0"/>
          </a:p>
          <a:p>
            <a:pPr lvl="1" eaLnBrk="1" hangingPunct="1">
              <a:defRPr/>
            </a:pPr>
            <a:endParaRPr lang="de-DE" dirty="0" smtClean="0"/>
          </a:p>
          <a:p>
            <a:pPr eaLnBrk="1" hangingPunct="1">
              <a:defRPr/>
            </a:pPr>
            <a:endParaRPr lang="de-DE" dirty="0" smtClean="0"/>
          </a:p>
          <a:p>
            <a:pPr eaLnBrk="1" hangingPunct="1">
              <a:defRPr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646570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z="4000"/>
              <a:t>Gezielte Ablenkungstechnik in akuten Traumasituationen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4" y="1557338"/>
            <a:ext cx="8226425" cy="53006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de-DE" sz="2400"/>
              <a:t>Info: Jetzt ..Traumazustand ... Technik „...um sich wieder mehr im Hier und Jetzt zu orientieren“</a:t>
            </a:r>
            <a:endParaRPr lang="de-DE" sz="2400" i="1"/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/>
              <a:t>1. „...Suchen sie sich einen Gegenstand ...beschreiben Sie ihn, </a:t>
            </a:r>
            <a:r>
              <a:rPr lang="de-DE" sz="2400" i="1"/>
              <a:t>so dass ich ihn mir vorstellen kann, ohne ihn zu sehen...“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/>
              <a:t>Detailanreicherung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/>
              <a:t>2. Frage: Was verändert sich mit Atem... Körperwahrnehmung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/>
              <a:t>3. „...Gibt es noch etwas, was ich fragen könnte, um mir den Gegenstand besser vorstellen zu können“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/>
              <a:t>4. „...was haben sie über sich gelernt...“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/>
              <a:t>5. „...könnte man sagen sie sind mehr in der Lage sich zu kontrollieren“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de-DE" sz="2400" i="1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endParaRPr lang="de-DE" sz="2400" i="1"/>
          </a:p>
          <a:p>
            <a:pPr eaLnBrk="1" hangingPunct="1">
              <a:lnSpc>
                <a:spcPct val="90000"/>
              </a:lnSpc>
              <a:defRPr/>
            </a:pPr>
            <a:endParaRPr lang="de-DE" sz="2400" i="1"/>
          </a:p>
          <a:p>
            <a:pPr eaLnBrk="1" hangingPunct="1">
              <a:lnSpc>
                <a:spcPct val="90000"/>
              </a:lnSpc>
              <a:defRPr/>
            </a:pPr>
            <a:endParaRPr lang="de-DE" sz="2400" i="1"/>
          </a:p>
          <a:p>
            <a:pPr eaLnBrk="1" hangingPunct="1">
              <a:lnSpc>
                <a:spcPct val="90000"/>
              </a:lnSpc>
              <a:defRPr/>
            </a:pPr>
            <a:endParaRPr lang="de-DE" sz="2400" i="1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de-DE" sz="2400"/>
          </a:p>
        </p:txBody>
      </p:sp>
    </p:spTree>
    <p:extLst>
      <p:ext uri="{BB962C8B-B14F-4D97-AF65-F5344CB8AC3E}">
        <p14:creationId xmlns:p14="http://schemas.microsoft.com/office/powerpoint/2010/main" val="2511487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3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3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6" grpId="0"/>
      <p:bldP spid="9318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11245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38124" y="194013"/>
            <a:ext cx="10677525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de-DE" sz="3200" dirty="0">
                <a:solidFill>
                  <a:srgbClr val="FF0000"/>
                </a:solidFill>
                <a:ea typeface="Arial Unicode MS"/>
                <a:cs typeface="Arial Unicode MS"/>
              </a:rPr>
              <a:t>Traumatische Trauer:</a:t>
            </a:r>
          </a:p>
          <a:p>
            <a:pPr>
              <a:spcAft>
                <a:spcPts val="0"/>
              </a:spcAft>
            </a:pPr>
            <a:endParaRPr lang="de-DE" sz="2800" dirty="0" smtClean="0">
              <a:ea typeface="Arial Unicode MS"/>
              <a:cs typeface="Arial Unicode MS"/>
            </a:endParaRPr>
          </a:p>
          <a:p>
            <a:pPr>
              <a:spcAft>
                <a:spcPts val="0"/>
              </a:spcAft>
            </a:pPr>
            <a:r>
              <a:rPr lang="de-DE" sz="2800" dirty="0" smtClean="0">
                <a:ea typeface="Arial Unicode MS"/>
                <a:cs typeface="Arial Unicode MS"/>
              </a:rPr>
              <a:t>Als </a:t>
            </a:r>
            <a:r>
              <a:rPr lang="de-DE" sz="2800" dirty="0">
                <a:ea typeface="Arial Unicode MS"/>
                <a:cs typeface="Arial Unicode MS"/>
              </a:rPr>
              <a:t>traumatische Trauer bezeichnet der </a:t>
            </a:r>
            <a:r>
              <a:rPr lang="de-DE" sz="2800" dirty="0" smtClean="0">
                <a:ea typeface="Arial Unicode MS"/>
                <a:cs typeface="Arial Unicode MS"/>
              </a:rPr>
              <a:t>„Bundesverbands Trauer“ </a:t>
            </a:r>
            <a:r>
              <a:rPr lang="de-DE" sz="2800" dirty="0">
                <a:ea typeface="Arial Unicode MS"/>
                <a:cs typeface="Arial Unicode MS"/>
              </a:rPr>
              <a:t>einen Trauerprozess, der durch traumatische Erlebnisse überlagert und geprägt wird.</a:t>
            </a:r>
          </a:p>
          <a:p>
            <a:pPr>
              <a:spcAft>
                <a:spcPts val="0"/>
              </a:spcAft>
            </a:pPr>
            <a:r>
              <a:rPr lang="de-DE" sz="2800" dirty="0">
                <a:ea typeface="Arial Unicode MS"/>
                <a:cs typeface="Arial Unicode MS"/>
              </a:rPr>
              <a:t>Die relevanten Symptome finden sich in den Bereichen </a:t>
            </a:r>
            <a:endParaRPr lang="de-DE" sz="2800" dirty="0" smtClean="0">
              <a:ea typeface="Arial Unicode MS"/>
              <a:cs typeface="Arial Unicode MS"/>
            </a:endParaRPr>
          </a:p>
          <a:p>
            <a:pPr>
              <a:spcAft>
                <a:spcPts val="0"/>
              </a:spcAft>
            </a:pPr>
            <a:r>
              <a:rPr lang="de-DE" sz="2800" dirty="0" smtClean="0">
                <a:ea typeface="Arial Unicode MS"/>
                <a:cs typeface="Arial Unicode MS"/>
              </a:rPr>
              <a:t>der </a:t>
            </a:r>
            <a:r>
              <a:rPr lang="de-DE" sz="2800" dirty="0">
                <a:ea typeface="Arial Unicode MS"/>
                <a:cs typeface="Arial Unicode MS"/>
              </a:rPr>
              <a:t>Erinnerung, </a:t>
            </a:r>
            <a:endParaRPr lang="de-DE" sz="2800" dirty="0" smtClean="0">
              <a:ea typeface="Arial Unicode MS"/>
              <a:cs typeface="Arial Unicode MS"/>
            </a:endParaRPr>
          </a:p>
          <a:p>
            <a:pPr>
              <a:spcAft>
                <a:spcPts val="0"/>
              </a:spcAft>
            </a:pPr>
            <a:r>
              <a:rPr lang="de-DE" sz="2800" dirty="0" smtClean="0">
                <a:ea typeface="Arial Unicode MS"/>
                <a:cs typeface="Arial Unicode MS"/>
              </a:rPr>
              <a:t>des Gefühlserlebens,</a:t>
            </a:r>
          </a:p>
          <a:p>
            <a:pPr>
              <a:spcAft>
                <a:spcPts val="0"/>
              </a:spcAft>
            </a:pPr>
            <a:r>
              <a:rPr lang="de-DE" sz="2800" dirty="0" smtClean="0">
                <a:ea typeface="Arial Unicode MS"/>
                <a:cs typeface="Arial Unicode MS"/>
              </a:rPr>
              <a:t>des </a:t>
            </a:r>
            <a:r>
              <a:rPr lang="de-DE" sz="2800" dirty="0">
                <a:ea typeface="Arial Unicode MS"/>
                <a:cs typeface="Arial Unicode MS"/>
              </a:rPr>
              <a:t>Verhaltens:</a:t>
            </a:r>
          </a:p>
        </p:txBody>
      </p:sp>
    </p:spTree>
    <p:extLst>
      <p:ext uri="{BB962C8B-B14F-4D97-AF65-F5344CB8AC3E}">
        <p14:creationId xmlns:p14="http://schemas.microsoft.com/office/powerpoint/2010/main" val="3122983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38124" y="314325"/>
            <a:ext cx="11420475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3200" dirty="0" err="1">
                <a:solidFill>
                  <a:srgbClr val="FF0000"/>
                </a:solidFill>
                <a:ea typeface="Arial Unicode MS"/>
                <a:cs typeface="Arial Unicode MS"/>
              </a:rPr>
              <a:t>Unwillk</a:t>
            </a:r>
            <a:r>
              <a:rPr lang="de-DE" sz="3200" dirty="0" err="1">
                <a:solidFill>
                  <a:srgbClr val="FF0000"/>
                </a:solidFill>
                <a:ea typeface="Arial Unicode MS"/>
                <a:cs typeface="Arial Unicode MS"/>
              </a:rPr>
              <a:t>ürliche</a:t>
            </a:r>
            <a:r>
              <a:rPr lang="de-DE" sz="3200" dirty="0">
                <a:solidFill>
                  <a:srgbClr val="FF0000"/>
                </a:solidFill>
                <a:ea typeface="Arial Unicode MS"/>
                <a:cs typeface="Arial Unicode MS"/>
              </a:rPr>
              <a:t> Erinnerungsblitze an belastende Szenen vor allem im </a:t>
            </a:r>
            <a:r>
              <a:rPr lang="de-DE" sz="3200" dirty="0" err="1">
                <a:solidFill>
                  <a:srgbClr val="FF0000"/>
                </a:solidFill>
                <a:ea typeface="Arial Unicode MS"/>
                <a:cs typeface="Arial Unicode MS"/>
              </a:rPr>
              <a:t>Krankheits</a:t>
            </a:r>
            <a:r>
              <a:rPr lang="de-DE" sz="3200" dirty="0">
                <a:solidFill>
                  <a:srgbClr val="FF0000"/>
                </a:solidFill>
                <a:ea typeface="Arial Unicode MS"/>
                <a:cs typeface="Arial Unicode MS"/>
              </a:rPr>
              <a:t> </a:t>
            </a:r>
            <a:r>
              <a:rPr lang="de-DE" sz="3200" dirty="0" smtClean="0">
                <a:solidFill>
                  <a:srgbClr val="FF0000"/>
                </a:solidFill>
                <a:ea typeface="Arial Unicode MS"/>
                <a:cs typeface="Arial Unicode MS"/>
              </a:rPr>
              <a:t>- und </a:t>
            </a:r>
            <a:r>
              <a:rPr lang="de-DE" sz="3200" dirty="0">
                <a:solidFill>
                  <a:srgbClr val="FF0000"/>
                </a:solidFill>
                <a:ea typeface="Arial Unicode MS"/>
                <a:cs typeface="Arial Unicode MS"/>
              </a:rPr>
              <a:t>Sterbeprozess, </a:t>
            </a:r>
            <a:r>
              <a:rPr lang="de-DE" sz="3200" dirty="0" smtClean="0">
                <a:solidFill>
                  <a:srgbClr val="FF0000"/>
                </a:solidFill>
                <a:ea typeface="Arial Unicode MS"/>
                <a:cs typeface="Arial Unicode MS"/>
              </a:rPr>
              <a:t>Flashbacks (Nachhallerinnerungen), </a:t>
            </a:r>
            <a:r>
              <a:rPr lang="de-DE" sz="3200" dirty="0">
                <a:solidFill>
                  <a:srgbClr val="FF0000"/>
                </a:solidFill>
                <a:ea typeface="Arial Unicode MS"/>
                <a:cs typeface="Arial Unicode MS"/>
              </a:rPr>
              <a:t>die mit starken Gefühlen und Körperreaktionen verbunden sind.</a:t>
            </a:r>
          </a:p>
          <a:p>
            <a:pPr>
              <a:spcAft>
                <a:spcPts val="0"/>
              </a:spcAft>
            </a:pPr>
            <a:endParaRPr lang="de-DE" sz="2800" dirty="0" smtClean="0">
              <a:ea typeface="Arial Unicode MS"/>
              <a:cs typeface="Arial Unicode MS"/>
            </a:endParaRPr>
          </a:p>
          <a:p>
            <a:pPr>
              <a:spcAft>
                <a:spcPts val="0"/>
              </a:spcAft>
            </a:pPr>
            <a:r>
              <a:rPr lang="de-DE" sz="3200" dirty="0" smtClean="0">
                <a:solidFill>
                  <a:srgbClr val="FF0000"/>
                </a:solidFill>
                <a:ea typeface="Arial Unicode MS"/>
                <a:cs typeface="Arial Unicode MS"/>
              </a:rPr>
              <a:t>Auffällige </a:t>
            </a:r>
            <a:r>
              <a:rPr lang="de-DE" sz="3200" dirty="0">
                <a:solidFill>
                  <a:srgbClr val="FF0000"/>
                </a:solidFill>
                <a:ea typeface="Arial Unicode MS"/>
                <a:cs typeface="Arial Unicode MS"/>
              </a:rPr>
              <a:t>Umgang mit Orten, die an Erkrankung und Sterben eines nahen Menschen erinnern, entweder als totale Vermeidung oder als ständiges </a:t>
            </a:r>
            <a:r>
              <a:rPr lang="de-DE" sz="3200" dirty="0" smtClean="0">
                <a:solidFill>
                  <a:srgbClr val="FF0000"/>
                </a:solidFill>
                <a:ea typeface="Arial Unicode MS"/>
                <a:cs typeface="Arial Unicode MS"/>
              </a:rPr>
              <a:t>wiederaufsuchen</a:t>
            </a:r>
            <a:r>
              <a:rPr lang="de-DE" sz="3200" dirty="0">
                <a:solidFill>
                  <a:srgbClr val="FF0000"/>
                </a:solidFill>
                <a:ea typeface="Arial Unicode MS"/>
                <a:cs typeface="Arial Unicode MS"/>
              </a:rPr>
              <a:t>.</a:t>
            </a:r>
          </a:p>
          <a:p>
            <a:pPr>
              <a:spcAft>
                <a:spcPts val="0"/>
              </a:spcAft>
            </a:pPr>
            <a:endParaRPr lang="de-DE" sz="2800" dirty="0" smtClean="0">
              <a:ea typeface="Arial Unicode MS"/>
              <a:cs typeface="Arial Unicode MS"/>
            </a:endParaRPr>
          </a:p>
          <a:p>
            <a:pPr>
              <a:spcAft>
                <a:spcPts val="0"/>
              </a:spcAft>
            </a:pPr>
            <a:r>
              <a:rPr lang="de-DE" sz="3200" dirty="0" smtClean="0">
                <a:solidFill>
                  <a:srgbClr val="FF0000"/>
                </a:solidFill>
                <a:ea typeface="Arial Unicode MS"/>
                <a:cs typeface="Arial Unicode MS"/>
              </a:rPr>
              <a:t>Auffällige </a:t>
            </a:r>
            <a:r>
              <a:rPr lang="de-DE" sz="3200" dirty="0">
                <a:solidFill>
                  <a:srgbClr val="FF0000"/>
                </a:solidFill>
                <a:ea typeface="Arial Unicode MS"/>
                <a:cs typeface="Arial Unicode MS"/>
              </a:rPr>
              <a:t>Umgang mit Situationen, die an die Erkrankung und das Sterben eines nahen Menschen erinnern, entweder als totale Vermeidung, Vermeidungsverhalten oder als Drang, sie immer wieder zu wiederholen, </a:t>
            </a:r>
            <a:r>
              <a:rPr lang="de-DE" sz="3200" dirty="0" smtClean="0">
                <a:solidFill>
                  <a:srgbClr val="FF0000"/>
                </a:solidFill>
                <a:ea typeface="Arial Unicode MS"/>
                <a:cs typeface="Arial Unicode MS"/>
              </a:rPr>
              <a:t>Wiederholungsverhalten</a:t>
            </a:r>
            <a:endParaRPr lang="de-DE" sz="3200" dirty="0">
              <a:solidFill>
                <a:srgbClr val="FF0000"/>
              </a:solidFill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1498962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28600" y="594063"/>
            <a:ext cx="1141094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l-NL" sz="3200" dirty="0">
                <a:solidFill>
                  <a:srgbClr val="FF0000"/>
                </a:solidFill>
                <a:ea typeface="Arial Unicode MS"/>
                <a:cs typeface="Arial Unicode MS"/>
              </a:rPr>
              <a:t>Ungew</a:t>
            </a:r>
            <a:r>
              <a:rPr lang="de-DE" sz="3200" dirty="0" err="1">
                <a:solidFill>
                  <a:srgbClr val="FF0000"/>
                </a:solidFill>
                <a:ea typeface="Arial Unicode MS"/>
                <a:cs typeface="Arial Unicode MS"/>
              </a:rPr>
              <a:t>öhnlicher</a:t>
            </a:r>
            <a:r>
              <a:rPr lang="de-DE" sz="3200" dirty="0">
                <a:solidFill>
                  <a:srgbClr val="FF0000"/>
                </a:solidFill>
                <a:ea typeface="Arial Unicode MS"/>
                <a:cs typeface="Arial Unicode MS"/>
              </a:rPr>
              <a:t> Umgang mit den eigenen Gefühlen, entweder als völlige </a:t>
            </a:r>
            <a:r>
              <a:rPr lang="de-DE" sz="3200" dirty="0" smtClean="0">
                <a:solidFill>
                  <a:srgbClr val="FF0000"/>
                </a:solidFill>
                <a:ea typeface="Arial Unicode MS"/>
                <a:cs typeface="Arial Unicode MS"/>
              </a:rPr>
              <a:t>Emotionslosigkeit </a:t>
            </a:r>
            <a:r>
              <a:rPr lang="de-DE" sz="3200" dirty="0">
                <a:solidFill>
                  <a:srgbClr val="FF0000"/>
                </a:solidFill>
                <a:ea typeface="Arial Unicode MS"/>
                <a:cs typeface="Arial Unicode MS"/>
              </a:rPr>
              <a:t>beim </a:t>
            </a:r>
            <a:r>
              <a:rPr lang="de-DE" sz="3200" dirty="0" smtClean="0">
                <a:solidFill>
                  <a:srgbClr val="FF0000"/>
                </a:solidFill>
                <a:ea typeface="Arial Unicode MS"/>
                <a:cs typeface="Arial Unicode MS"/>
              </a:rPr>
              <a:t>Erzählen </a:t>
            </a:r>
            <a:r>
              <a:rPr lang="de-DE" sz="3200" dirty="0">
                <a:solidFill>
                  <a:srgbClr val="FF0000"/>
                </a:solidFill>
                <a:ea typeface="Arial Unicode MS"/>
                <a:cs typeface="Arial Unicode MS"/>
              </a:rPr>
              <a:t>von Erinnerungen, </a:t>
            </a:r>
            <a:r>
              <a:rPr lang="de-DE" sz="3200" dirty="0" smtClean="0">
                <a:solidFill>
                  <a:srgbClr val="FF0000"/>
                </a:solidFill>
                <a:ea typeface="Arial Unicode MS"/>
                <a:cs typeface="Arial Unicode MS"/>
              </a:rPr>
              <a:t>d.h. Dissoziation</a:t>
            </a:r>
            <a:r>
              <a:rPr lang="de-DE" sz="3200" dirty="0">
                <a:solidFill>
                  <a:srgbClr val="FF0000"/>
                </a:solidFill>
                <a:ea typeface="Arial Unicode MS"/>
                <a:cs typeface="Arial Unicode MS"/>
              </a:rPr>
              <a:t>, </a:t>
            </a:r>
            <a:endParaRPr lang="de-DE" sz="3200" dirty="0" smtClean="0">
              <a:solidFill>
                <a:srgbClr val="FF0000"/>
              </a:solidFill>
              <a:ea typeface="Arial Unicode MS"/>
              <a:cs typeface="Arial Unicode MS"/>
            </a:endParaRPr>
          </a:p>
          <a:p>
            <a:pPr>
              <a:spcAft>
                <a:spcPts val="0"/>
              </a:spcAft>
            </a:pPr>
            <a:r>
              <a:rPr lang="de-DE" sz="3200" dirty="0" smtClean="0">
                <a:solidFill>
                  <a:srgbClr val="FF0000"/>
                </a:solidFill>
                <a:ea typeface="Arial Unicode MS"/>
                <a:cs typeface="Arial Unicode MS"/>
              </a:rPr>
              <a:t>oder </a:t>
            </a:r>
            <a:r>
              <a:rPr lang="de-DE" sz="3200" dirty="0">
                <a:solidFill>
                  <a:srgbClr val="FF0000"/>
                </a:solidFill>
                <a:ea typeface="Arial Unicode MS"/>
                <a:cs typeface="Arial Unicode MS"/>
              </a:rPr>
              <a:t>als überschwemmt werden von Gefühlen bis zum Zusammenbruch</a:t>
            </a:r>
          </a:p>
          <a:p>
            <a:pPr>
              <a:spcAft>
                <a:spcPts val="0"/>
              </a:spcAft>
            </a:pPr>
            <a:endParaRPr lang="de-DE" sz="3200" dirty="0" smtClean="0">
              <a:solidFill>
                <a:srgbClr val="FF0000"/>
              </a:solidFill>
              <a:ea typeface="Arial Unicode MS"/>
              <a:cs typeface="Arial Unicode MS"/>
            </a:endParaRPr>
          </a:p>
          <a:p>
            <a:pPr>
              <a:spcAft>
                <a:spcPts val="0"/>
              </a:spcAft>
            </a:pPr>
            <a:endParaRPr lang="de-DE" sz="3200" dirty="0" smtClean="0">
              <a:solidFill>
                <a:srgbClr val="FF0000"/>
              </a:solidFill>
              <a:ea typeface="Arial Unicode MS"/>
              <a:cs typeface="Arial Unicode MS"/>
            </a:endParaRPr>
          </a:p>
          <a:p>
            <a:pPr>
              <a:spcAft>
                <a:spcPts val="0"/>
              </a:spcAft>
            </a:pPr>
            <a:r>
              <a:rPr lang="de-DE" sz="3200" dirty="0" smtClean="0">
                <a:solidFill>
                  <a:srgbClr val="FF0000"/>
                </a:solidFill>
                <a:ea typeface="Arial Unicode MS"/>
                <a:cs typeface="Arial Unicode MS"/>
              </a:rPr>
              <a:t>Eine </a:t>
            </a:r>
            <a:r>
              <a:rPr lang="de-DE" sz="3200" dirty="0">
                <a:solidFill>
                  <a:srgbClr val="FF0000"/>
                </a:solidFill>
                <a:ea typeface="Arial Unicode MS"/>
                <a:cs typeface="Arial Unicode MS"/>
              </a:rPr>
              <a:t>durchgehend höhere Reizbarkeit und Angespanntheit, die oft zu Schlaflosigkeit führt und die sich in Misstrauen und verstärkte Aggression äußern kann</a:t>
            </a:r>
          </a:p>
        </p:txBody>
      </p:sp>
    </p:spTree>
    <p:extLst>
      <p:ext uri="{BB962C8B-B14F-4D97-AF65-F5344CB8AC3E}">
        <p14:creationId xmlns:p14="http://schemas.microsoft.com/office/powerpoint/2010/main" val="4071983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57175" y="538966"/>
            <a:ext cx="11811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de-DE" sz="2800" dirty="0">
                <a:ea typeface="Arial Unicode MS"/>
                <a:cs typeface="Arial Unicode MS"/>
              </a:rPr>
              <a:t>Der Zeitpunkt, </a:t>
            </a:r>
            <a:r>
              <a:rPr lang="de-DE" sz="2800" dirty="0" smtClean="0">
                <a:ea typeface="Arial Unicode MS"/>
                <a:cs typeface="Arial Unicode MS"/>
              </a:rPr>
              <a:t>ab den </a:t>
            </a:r>
            <a:r>
              <a:rPr lang="de-DE" sz="2800" dirty="0">
                <a:ea typeface="Arial Unicode MS"/>
                <a:cs typeface="Arial Unicode MS"/>
              </a:rPr>
              <a:t>diese Symptome als besorgniserregend angesehen werden, liegt im Fall von traumatische Trauer bei sechs Monaten. Er deckt sich mit dem Zeitpunkt, ab dem eine posttraumatische </a:t>
            </a:r>
            <a:r>
              <a:rPr lang="de-DE" sz="2800" dirty="0" smtClean="0">
                <a:ea typeface="Arial Unicode MS"/>
                <a:cs typeface="Arial Unicode MS"/>
              </a:rPr>
              <a:t>Belastungsstörung </a:t>
            </a:r>
            <a:r>
              <a:rPr lang="de-DE" sz="2800" dirty="0">
                <a:ea typeface="Arial Unicode MS"/>
                <a:cs typeface="Arial Unicode MS"/>
              </a:rPr>
              <a:t>diagnostiziert werden kann.</a:t>
            </a:r>
          </a:p>
          <a:p>
            <a:pPr>
              <a:spcAft>
                <a:spcPts val="0"/>
              </a:spcAft>
            </a:pPr>
            <a:endParaRPr lang="de-DE" sz="2800" dirty="0" smtClean="0">
              <a:ea typeface="Arial Unicode MS"/>
              <a:cs typeface="Arial Unicode MS"/>
            </a:endParaRPr>
          </a:p>
          <a:p>
            <a:pPr>
              <a:spcAft>
                <a:spcPts val="0"/>
              </a:spcAft>
            </a:pPr>
            <a:r>
              <a:rPr lang="de-DE" sz="2800" dirty="0" smtClean="0">
                <a:ea typeface="Arial Unicode MS"/>
                <a:cs typeface="Arial Unicode MS"/>
              </a:rPr>
              <a:t>Bis </a:t>
            </a:r>
            <a:r>
              <a:rPr lang="de-DE" sz="2800" dirty="0">
                <a:ea typeface="Arial Unicode MS"/>
                <a:cs typeface="Arial Unicode MS"/>
              </a:rPr>
              <a:t>dahin besteht die Möglichkeit, dass Menschen die bezeichneten Symptome von alleine </a:t>
            </a:r>
            <a:r>
              <a:rPr lang="de-DE" sz="2800" dirty="0" smtClean="0">
                <a:ea typeface="Arial Unicode MS"/>
                <a:cs typeface="Arial Unicode MS"/>
              </a:rPr>
              <a:t>verlieren – sogenannte „Selbstheiler“. </a:t>
            </a:r>
            <a:endParaRPr lang="de-DE" sz="2800" dirty="0">
              <a:ea typeface="Arial Unicode MS"/>
              <a:cs typeface="Arial Unicode MS"/>
            </a:endParaRPr>
          </a:p>
          <a:p>
            <a:pPr>
              <a:spcAft>
                <a:spcPts val="0"/>
              </a:spcAft>
            </a:pPr>
            <a:r>
              <a:rPr lang="de-DE" sz="2800" dirty="0">
                <a:ea typeface="Arial Unicode MS"/>
                <a:cs typeface="Arial Unicode MS"/>
              </a:rPr>
              <a:t>Der Begriff dramatische Trauer bezeichnet </a:t>
            </a:r>
            <a:r>
              <a:rPr lang="de-DE" sz="2800" dirty="0" smtClean="0">
                <a:ea typeface="Arial Unicode MS"/>
                <a:cs typeface="Arial Unicode MS"/>
              </a:rPr>
              <a:t>einen Trauerprozess, </a:t>
            </a:r>
            <a:r>
              <a:rPr lang="de-DE" sz="2800" dirty="0">
                <a:ea typeface="Arial Unicode MS"/>
                <a:cs typeface="Arial Unicode MS"/>
              </a:rPr>
              <a:t>der durch traumatische Erlebnisse und Bilder </a:t>
            </a:r>
            <a:r>
              <a:rPr lang="de-DE" sz="2800" dirty="0" smtClean="0">
                <a:ea typeface="Arial Unicode MS"/>
                <a:cs typeface="Arial Unicode MS"/>
              </a:rPr>
              <a:t>behindert/überlagert  </a:t>
            </a:r>
            <a:r>
              <a:rPr lang="de-DE" sz="2800" dirty="0">
                <a:ea typeface="Arial Unicode MS"/>
                <a:cs typeface="Arial Unicode MS"/>
              </a:rPr>
              <a:t>wird. </a:t>
            </a:r>
            <a:endParaRPr lang="de-DE" sz="2800" dirty="0" smtClean="0">
              <a:ea typeface="Arial Unicode MS"/>
              <a:cs typeface="Arial Unicode MS"/>
            </a:endParaRPr>
          </a:p>
          <a:p>
            <a:pPr>
              <a:spcAft>
                <a:spcPts val="0"/>
              </a:spcAft>
            </a:pPr>
            <a:endParaRPr lang="de-DE" sz="2800" dirty="0" smtClean="0">
              <a:ea typeface="Arial Unicode MS"/>
              <a:cs typeface="Arial Unicode MS"/>
            </a:endParaRPr>
          </a:p>
          <a:p>
            <a:pPr>
              <a:spcAft>
                <a:spcPts val="0"/>
              </a:spcAft>
            </a:pPr>
            <a:r>
              <a:rPr lang="de-DE" sz="2800" dirty="0" smtClean="0">
                <a:ea typeface="Arial Unicode MS"/>
                <a:cs typeface="Arial Unicode MS"/>
              </a:rPr>
              <a:t>Wenn </a:t>
            </a:r>
            <a:r>
              <a:rPr lang="de-DE" sz="2800" dirty="0">
                <a:ea typeface="Arial Unicode MS"/>
                <a:cs typeface="Arial Unicode MS"/>
              </a:rPr>
              <a:t>Menschen mit einer traumatischen Trauer in die Begleitung </a:t>
            </a:r>
            <a:r>
              <a:rPr lang="de-DE" sz="2800" dirty="0" smtClean="0">
                <a:ea typeface="Arial Unicode MS"/>
                <a:cs typeface="Arial Unicode MS"/>
              </a:rPr>
              <a:t>kommen, </a:t>
            </a:r>
            <a:r>
              <a:rPr lang="de-DE" sz="2800" dirty="0">
                <a:ea typeface="Arial Unicode MS"/>
                <a:cs typeface="Arial Unicode MS"/>
              </a:rPr>
              <a:t>ist es hilfreich verstärkt die Ressourcen und Erinnerungen an den Verstorbenen jenseits von traumatischen Erlebnissen zu </a:t>
            </a:r>
            <a:r>
              <a:rPr lang="de-DE" sz="2800" dirty="0" smtClean="0">
                <a:ea typeface="Arial Unicode MS"/>
                <a:cs typeface="Arial Unicode MS"/>
              </a:rPr>
              <a:t>ermöglichen.</a:t>
            </a:r>
            <a:endParaRPr lang="de-DE" sz="2800" dirty="0"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3474806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265063"/>
            <a:ext cx="11991975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de-DE" sz="3200" dirty="0">
                <a:solidFill>
                  <a:srgbClr val="FF0000"/>
                </a:solidFill>
                <a:ea typeface="Arial Unicode MS"/>
                <a:cs typeface="Arial Unicode MS"/>
              </a:rPr>
              <a:t>Traumatische Erlebnisse im Sterbeprozess:</a:t>
            </a:r>
          </a:p>
          <a:p>
            <a:pPr>
              <a:spcAft>
                <a:spcPts val="0"/>
              </a:spcAft>
            </a:pPr>
            <a:endParaRPr lang="de-DE" sz="2800" dirty="0" smtClean="0">
              <a:ea typeface="Arial Unicode MS"/>
              <a:cs typeface="Arial Unicode MS"/>
            </a:endParaRPr>
          </a:p>
          <a:p>
            <a:pPr>
              <a:spcAft>
                <a:spcPts val="0"/>
              </a:spcAft>
            </a:pPr>
            <a:r>
              <a:rPr lang="de-DE" sz="2800" dirty="0" smtClean="0">
                <a:ea typeface="Arial Unicode MS"/>
                <a:cs typeface="Arial Unicode MS"/>
              </a:rPr>
              <a:t>Dramatische </a:t>
            </a:r>
            <a:r>
              <a:rPr lang="de-DE" sz="2800" dirty="0">
                <a:ea typeface="Arial Unicode MS"/>
                <a:cs typeface="Arial Unicode MS"/>
              </a:rPr>
              <a:t>Bilder und Erlebnisse definieren sich subjektiv, also durch das individuelle </a:t>
            </a:r>
            <a:r>
              <a:rPr lang="de-DE" sz="2800" dirty="0" smtClean="0">
                <a:ea typeface="Arial Unicode MS"/>
                <a:cs typeface="Arial Unicode MS"/>
              </a:rPr>
              <a:t>Erleben</a:t>
            </a:r>
            <a:r>
              <a:rPr lang="de-DE" sz="2800" dirty="0">
                <a:ea typeface="Arial Unicode MS"/>
                <a:cs typeface="Arial Unicode MS"/>
              </a:rPr>
              <a:t>.</a:t>
            </a:r>
          </a:p>
          <a:p>
            <a:pPr>
              <a:spcAft>
                <a:spcPts val="0"/>
              </a:spcAft>
            </a:pPr>
            <a:r>
              <a:rPr lang="de-DE" sz="2800" dirty="0">
                <a:ea typeface="Arial Unicode MS"/>
                <a:cs typeface="Arial Unicode MS"/>
              </a:rPr>
              <a:t>Es ist das </a:t>
            </a:r>
            <a:r>
              <a:rPr lang="de-DE" sz="2800" dirty="0" smtClean="0">
                <a:ea typeface="Arial Unicode MS"/>
                <a:cs typeface="Arial Unicode MS"/>
              </a:rPr>
              <a:t>Erleben </a:t>
            </a:r>
            <a:r>
              <a:rPr lang="de-DE" sz="2800" dirty="0">
                <a:ea typeface="Arial Unicode MS"/>
                <a:cs typeface="Arial Unicode MS"/>
              </a:rPr>
              <a:t>von Ohnmacht, </a:t>
            </a:r>
            <a:r>
              <a:rPr lang="de-DE" sz="2800" dirty="0" smtClean="0">
                <a:ea typeface="Arial Unicode MS"/>
                <a:cs typeface="Arial Unicode MS"/>
              </a:rPr>
              <a:t>„ausgeliefert sein“ </a:t>
            </a:r>
            <a:r>
              <a:rPr lang="de-DE" sz="2800" dirty="0">
                <a:ea typeface="Arial Unicode MS"/>
                <a:cs typeface="Arial Unicode MS"/>
              </a:rPr>
              <a:t>und einer existenzbedrohenden Gewalt. </a:t>
            </a:r>
            <a:endParaRPr lang="de-DE" sz="2800" dirty="0" smtClean="0">
              <a:ea typeface="Arial Unicode MS"/>
              <a:cs typeface="Arial Unicode MS"/>
            </a:endParaRPr>
          </a:p>
          <a:p>
            <a:pPr>
              <a:spcAft>
                <a:spcPts val="0"/>
              </a:spcAft>
            </a:pPr>
            <a:r>
              <a:rPr lang="de-DE" sz="2800" dirty="0" smtClean="0">
                <a:ea typeface="Arial Unicode MS"/>
                <a:cs typeface="Arial Unicode MS"/>
              </a:rPr>
              <a:t>Solche </a:t>
            </a:r>
            <a:r>
              <a:rPr lang="de-DE" sz="2800" dirty="0">
                <a:ea typeface="Arial Unicode MS"/>
                <a:cs typeface="Arial Unicode MS"/>
              </a:rPr>
              <a:t>subjektiven Erlebnisse von Wehrlosigkeit gegenüber </a:t>
            </a:r>
            <a:r>
              <a:rPr lang="de-DE" sz="2800" dirty="0" smtClean="0">
                <a:ea typeface="Arial Unicode MS"/>
                <a:cs typeface="Arial Unicode MS"/>
              </a:rPr>
              <a:t>einer „mächtigen Bedrohung“,  </a:t>
            </a:r>
            <a:r>
              <a:rPr lang="de-DE" sz="2800" dirty="0">
                <a:ea typeface="Arial Unicode MS"/>
                <a:cs typeface="Arial Unicode MS"/>
              </a:rPr>
              <a:t>machen Menschen auch im </a:t>
            </a:r>
            <a:r>
              <a:rPr lang="de-DE" sz="2800" dirty="0" smtClean="0">
                <a:ea typeface="Arial Unicode MS"/>
                <a:cs typeface="Arial Unicode MS"/>
              </a:rPr>
              <a:t>Krankheits- und </a:t>
            </a:r>
            <a:r>
              <a:rPr lang="de-DE" sz="2800" dirty="0">
                <a:ea typeface="Arial Unicode MS"/>
                <a:cs typeface="Arial Unicode MS"/>
              </a:rPr>
              <a:t>Sterbeprozessen. </a:t>
            </a:r>
          </a:p>
        </p:txBody>
      </p:sp>
    </p:spTree>
    <p:extLst>
      <p:ext uri="{BB962C8B-B14F-4D97-AF65-F5344CB8AC3E}">
        <p14:creationId xmlns:p14="http://schemas.microsoft.com/office/powerpoint/2010/main" val="159886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11755" y="394636"/>
            <a:ext cx="64825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solidFill>
                  <a:srgbClr val="FF0000"/>
                </a:solidFill>
              </a:rPr>
              <a:t>Potenzielle traumatische Situationen: </a:t>
            </a:r>
            <a:endParaRPr lang="de-DE" sz="3200" dirty="0">
              <a:solidFill>
                <a:srgbClr val="FF0000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304800" y="1258306"/>
            <a:ext cx="1150539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de-DE" sz="2800" dirty="0">
                <a:ea typeface="Arial Unicode MS"/>
                <a:cs typeface="Arial Unicode MS"/>
              </a:rPr>
              <a:t>Plötzliche Todesursachen</a:t>
            </a:r>
          </a:p>
          <a:p>
            <a:pPr>
              <a:spcAft>
                <a:spcPts val="0"/>
              </a:spcAft>
            </a:pPr>
            <a:endParaRPr lang="de-DE" sz="2800" dirty="0" smtClean="0">
              <a:ea typeface="Arial Unicode MS"/>
              <a:cs typeface="Arial Unicode MS"/>
            </a:endParaRPr>
          </a:p>
          <a:p>
            <a:pPr>
              <a:spcAft>
                <a:spcPts val="0"/>
              </a:spcAft>
            </a:pPr>
            <a:r>
              <a:rPr lang="de-DE" sz="2800" dirty="0" smtClean="0">
                <a:ea typeface="Arial Unicode MS"/>
                <a:cs typeface="Arial Unicode MS"/>
              </a:rPr>
              <a:t>Mit </a:t>
            </a:r>
            <a:r>
              <a:rPr lang="de-DE" sz="2800" dirty="0">
                <a:ea typeface="Arial Unicode MS"/>
                <a:cs typeface="Arial Unicode MS"/>
              </a:rPr>
              <a:t>Gewalt verbundene </a:t>
            </a:r>
            <a:r>
              <a:rPr lang="de-DE" sz="2800" dirty="0" smtClean="0">
                <a:ea typeface="Arial Unicode MS"/>
                <a:cs typeface="Arial Unicode MS"/>
              </a:rPr>
              <a:t>Krankheitsverläufe</a:t>
            </a:r>
            <a:r>
              <a:rPr lang="de-DE" sz="2800" dirty="0">
                <a:ea typeface="Arial Unicode MS"/>
                <a:cs typeface="Arial Unicode MS"/>
              </a:rPr>
              <a:t>, entscheidend ist die subjektive Einschätzung der Betroffenen</a:t>
            </a:r>
          </a:p>
          <a:p>
            <a:pPr>
              <a:spcAft>
                <a:spcPts val="0"/>
              </a:spcAft>
            </a:pPr>
            <a:endParaRPr lang="de-DE" sz="2800" dirty="0" smtClean="0">
              <a:ea typeface="Arial Unicode MS"/>
              <a:cs typeface="Arial Unicode MS"/>
            </a:endParaRPr>
          </a:p>
          <a:p>
            <a:pPr>
              <a:spcAft>
                <a:spcPts val="0"/>
              </a:spcAft>
            </a:pPr>
            <a:r>
              <a:rPr lang="de-DE" sz="2800" dirty="0" smtClean="0">
                <a:ea typeface="Arial Unicode MS"/>
                <a:cs typeface="Arial Unicode MS"/>
              </a:rPr>
              <a:t>Erlebte </a:t>
            </a:r>
            <a:r>
              <a:rPr lang="de-DE" sz="2800" dirty="0">
                <a:ea typeface="Arial Unicode MS"/>
                <a:cs typeface="Arial Unicode MS"/>
              </a:rPr>
              <a:t>Unfähigkeit, den erkrankten sterbenden Angehörigen wenigstens teilweise unterstützen zu können</a:t>
            </a:r>
          </a:p>
          <a:p>
            <a:pPr>
              <a:spcAft>
                <a:spcPts val="0"/>
              </a:spcAft>
            </a:pPr>
            <a:endParaRPr lang="de-DE" sz="2800" dirty="0" smtClean="0">
              <a:ea typeface="Arial Unicode MS"/>
              <a:cs typeface="Arial Unicode MS"/>
            </a:endParaRPr>
          </a:p>
          <a:p>
            <a:pPr>
              <a:spcAft>
                <a:spcPts val="0"/>
              </a:spcAft>
            </a:pPr>
            <a:r>
              <a:rPr lang="de-DE" sz="2800" dirty="0" smtClean="0">
                <a:ea typeface="Arial Unicode MS"/>
                <a:cs typeface="Arial Unicode MS"/>
              </a:rPr>
              <a:t>Das </a:t>
            </a:r>
            <a:r>
              <a:rPr lang="de-DE" sz="2800" dirty="0">
                <a:ea typeface="Arial Unicode MS"/>
                <a:cs typeface="Arial Unicode MS"/>
              </a:rPr>
              <a:t>subjektive Erlebnis, selbst </a:t>
            </a:r>
            <a:r>
              <a:rPr lang="de-DE" sz="2800" dirty="0" smtClean="0">
                <a:ea typeface="Arial Unicode MS"/>
                <a:cs typeface="Arial Unicode MS"/>
              </a:rPr>
              <a:t>„ausgeliefert“ </a:t>
            </a:r>
            <a:r>
              <a:rPr lang="de-DE" sz="2800" dirty="0">
                <a:ea typeface="Arial Unicode MS"/>
                <a:cs typeface="Arial Unicode MS"/>
              </a:rPr>
              <a:t>zu sein und keine ausreichende Unterstützung zu erfahren</a:t>
            </a:r>
          </a:p>
        </p:txBody>
      </p:sp>
    </p:spTree>
    <p:extLst>
      <p:ext uri="{BB962C8B-B14F-4D97-AF65-F5344CB8AC3E}">
        <p14:creationId xmlns:p14="http://schemas.microsoft.com/office/powerpoint/2010/main" val="714936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19074" y="583764"/>
            <a:ext cx="1124902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de-DE" sz="2800" dirty="0" smtClean="0">
                <a:ea typeface="Arial Unicode MS"/>
                <a:cs typeface="Arial Unicode MS"/>
              </a:rPr>
              <a:t>Traumatische </a:t>
            </a:r>
            <a:r>
              <a:rPr lang="de-DE" sz="2800" dirty="0">
                <a:ea typeface="Arial Unicode MS"/>
                <a:cs typeface="Arial Unicode MS"/>
              </a:rPr>
              <a:t>Trauer kann aber auch ausgelöst werden, wenn ein Mensch in seiner Vorgeschichte traumatische Erfahrungen gemacht hat, </a:t>
            </a:r>
            <a:endParaRPr lang="de-DE" sz="2800" dirty="0" smtClean="0">
              <a:ea typeface="Arial Unicode MS"/>
              <a:cs typeface="Arial Unicode MS"/>
            </a:endParaRPr>
          </a:p>
          <a:p>
            <a:pPr>
              <a:spcAft>
                <a:spcPts val="0"/>
              </a:spcAft>
            </a:pPr>
            <a:r>
              <a:rPr lang="de-DE" sz="2800" dirty="0" smtClean="0">
                <a:ea typeface="Arial Unicode MS"/>
                <a:cs typeface="Arial Unicode MS"/>
              </a:rPr>
              <a:t>und </a:t>
            </a:r>
            <a:r>
              <a:rPr lang="de-DE" sz="2800" dirty="0">
                <a:ea typeface="Arial Unicode MS"/>
                <a:cs typeface="Arial Unicode MS"/>
              </a:rPr>
              <a:t>die erlebte Ohnmacht und existenzielle Bedrohung dann </a:t>
            </a:r>
            <a:r>
              <a:rPr lang="de-DE" sz="2800" dirty="0" smtClean="0">
                <a:ea typeface="Arial Unicode MS"/>
                <a:cs typeface="Arial Unicode MS"/>
              </a:rPr>
              <a:t>unwillkürlich </a:t>
            </a:r>
            <a:r>
              <a:rPr lang="de-DE" sz="2800" dirty="0">
                <a:ea typeface="Arial Unicode MS"/>
                <a:cs typeface="Arial Unicode MS"/>
              </a:rPr>
              <a:t>auf die Erfahrung des Todes und des </a:t>
            </a:r>
            <a:r>
              <a:rPr lang="de-DE" sz="2800" dirty="0" smtClean="0">
                <a:ea typeface="Arial Unicode MS"/>
                <a:cs typeface="Arial Unicode MS"/>
              </a:rPr>
              <a:t>Trauerns übertragen </a:t>
            </a:r>
            <a:r>
              <a:rPr lang="de-DE" sz="2800" dirty="0">
                <a:ea typeface="Arial Unicode MS"/>
                <a:cs typeface="Arial Unicode MS"/>
              </a:rPr>
              <a:t>werden.</a:t>
            </a:r>
          </a:p>
          <a:p>
            <a:pPr>
              <a:spcAft>
                <a:spcPts val="0"/>
              </a:spcAft>
            </a:pPr>
            <a:r>
              <a:rPr lang="de-DE" sz="2800" dirty="0">
                <a:ea typeface="Arial Unicode MS"/>
                <a:cs typeface="Arial Unicode MS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de-DE" dirty="0">
                <a:solidFill>
                  <a:srgbClr val="000000"/>
                </a:solidFill>
                <a:latin typeface="Helvetica Neue"/>
                <a:ea typeface="Arial Unicode MS"/>
                <a:cs typeface="Arial Unicode MS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de-DE" dirty="0">
                <a:solidFill>
                  <a:srgbClr val="000000"/>
                </a:solidFill>
                <a:latin typeface="Helvetica Neue"/>
                <a:ea typeface="Arial Unicode MS"/>
                <a:cs typeface="Arial Unicode MS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81090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3863976" y="1"/>
            <a:ext cx="42021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de-DE" altLang="de-DE" sz="2800" b="1" u="sng">
                <a:latin typeface="Arial" panose="020B0604020202020204" pitchFamily="34" charset="0"/>
              </a:rPr>
              <a:t>Die traumatische Zange</a:t>
            </a: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3143250" y="1557339"/>
            <a:ext cx="5111750" cy="574675"/>
          </a:xfrm>
          <a:prstGeom prst="rect">
            <a:avLst/>
          </a:prstGeom>
          <a:solidFill>
            <a:srgbClr val="EF112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de-DE" altLang="de-DE">
                <a:latin typeface="Arial" panose="020B0604020202020204" pitchFamily="34" charset="0"/>
              </a:rPr>
              <a:t>Angst, Schmerz, Alarmreaktion des Körpers </a:t>
            </a: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3863976" y="620714"/>
            <a:ext cx="3960813" cy="503237"/>
          </a:xfrm>
          <a:prstGeom prst="rect">
            <a:avLst/>
          </a:prstGeom>
          <a:solidFill>
            <a:srgbClr val="EF112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de-DE" altLang="de-DE">
                <a:latin typeface="Arial" panose="020B0604020202020204" pitchFamily="34" charset="0"/>
              </a:rPr>
              <a:t>Existentiell bedrohliches Ereignis</a:t>
            </a:r>
          </a:p>
        </p:txBody>
      </p:sp>
      <p:sp>
        <p:nvSpPr>
          <p:cNvPr id="49157" name="Line 5"/>
          <p:cNvSpPr>
            <a:spLocks noChangeShapeType="1"/>
          </p:cNvSpPr>
          <p:nvPr/>
        </p:nvSpPr>
        <p:spPr bwMode="auto">
          <a:xfrm>
            <a:off x="5664200" y="1196976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9158" name="Line 6"/>
          <p:cNvSpPr>
            <a:spLocks noChangeShapeType="1"/>
          </p:cNvSpPr>
          <p:nvPr/>
        </p:nvSpPr>
        <p:spPr bwMode="auto">
          <a:xfrm flipH="1">
            <a:off x="5735638" y="2133601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9159" name="Rectangle 7"/>
          <p:cNvSpPr>
            <a:spLocks noChangeArrowheads="1"/>
          </p:cNvSpPr>
          <p:nvPr/>
        </p:nvSpPr>
        <p:spPr bwMode="auto">
          <a:xfrm>
            <a:off x="1992313" y="2492375"/>
            <a:ext cx="7345362" cy="431800"/>
          </a:xfrm>
          <a:prstGeom prst="rect">
            <a:avLst/>
          </a:prstGeom>
          <a:solidFill>
            <a:srgbClr val="EF112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de-DE" altLang="de-DE">
                <a:latin typeface="Arial" panose="020B0604020202020204" pitchFamily="34" charset="0"/>
              </a:rPr>
              <a:t>„Bindungssystem“ wird nicht ausreichend versorgt d.h. „keine Mama“ </a:t>
            </a:r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auto">
          <a:xfrm>
            <a:off x="1524000" y="3573464"/>
            <a:ext cx="2808288" cy="503237"/>
          </a:xfrm>
          <a:prstGeom prst="rect">
            <a:avLst/>
          </a:prstGeom>
          <a:solidFill>
            <a:srgbClr val="EF112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de-DE" altLang="de-DE" u="sng">
                <a:latin typeface="Arial" panose="020B0604020202020204" pitchFamily="34" charset="0"/>
              </a:rPr>
              <a:t>Keine Fluchtmöglichkeit</a:t>
            </a:r>
          </a:p>
        </p:txBody>
      </p:sp>
      <p:sp>
        <p:nvSpPr>
          <p:cNvPr id="49161" name="Rectangle 9"/>
          <p:cNvSpPr>
            <a:spLocks noChangeArrowheads="1"/>
          </p:cNvSpPr>
          <p:nvPr/>
        </p:nvSpPr>
        <p:spPr bwMode="auto">
          <a:xfrm>
            <a:off x="1524000" y="4724401"/>
            <a:ext cx="2700338" cy="57467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de-DE" altLang="de-DE">
                <a:latin typeface="Arial" panose="020B0604020202020204" pitchFamily="34" charset="0"/>
              </a:rPr>
              <a:t>HILFLOSIGKEIT</a:t>
            </a:r>
          </a:p>
        </p:txBody>
      </p:sp>
      <p:sp>
        <p:nvSpPr>
          <p:cNvPr id="49162" name="Rectangle 10"/>
          <p:cNvSpPr>
            <a:spLocks noChangeArrowheads="1"/>
          </p:cNvSpPr>
          <p:nvPr/>
        </p:nvSpPr>
        <p:spPr bwMode="auto">
          <a:xfrm>
            <a:off x="7751763" y="3500438"/>
            <a:ext cx="2665412" cy="647700"/>
          </a:xfrm>
          <a:prstGeom prst="rect">
            <a:avLst/>
          </a:prstGeom>
          <a:solidFill>
            <a:srgbClr val="EF112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de-DE" altLang="de-DE" u="sng">
                <a:latin typeface="Arial" panose="020B0604020202020204" pitchFamily="34" charset="0"/>
              </a:rPr>
              <a:t>Keine Kampfmöglichkeit</a:t>
            </a:r>
          </a:p>
        </p:txBody>
      </p:sp>
      <p:sp>
        <p:nvSpPr>
          <p:cNvPr id="49163" name="Rectangle 11"/>
          <p:cNvSpPr>
            <a:spLocks noChangeArrowheads="1"/>
          </p:cNvSpPr>
          <p:nvPr/>
        </p:nvSpPr>
        <p:spPr bwMode="auto">
          <a:xfrm>
            <a:off x="8472489" y="4797425"/>
            <a:ext cx="1800225" cy="4318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de-DE" altLang="de-DE">
                <a:latin typeface="Arial" panose="020B0604020202020204" pitchFamily="34" charset="0"/>
              </a:rPr>
              <a:t>OHNMACHT</a:t>
            </a:r>
          </a:p>
        </p:txBody>
      </p:sp>
      <p:sp>
        <p:nvSpPr>
          <p:cNvPr id="49164" name="Rectangle 12"/>
          <p:cNvSpPr>
            <a:spLocks noChangeArrowheads="1"/>
          </p:cNvSpPr>
          <p:nvPr/>
        </p:nvSpPr>
        <p:spPr bwMode="auto">
          <a:xfrm>
            <a:off x="4583113" y="5516564"/>
            <a:ext cx="2951162" cy="503237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de-DE" altLang="de-DE" sz="2400" b="1" u="sng">
                <a:latin typeface="Arial" panose="020B0604020202020204" pitchFamily="34" charset="0"/>
              </a:rPr>
              <a:t>Ausgeliefert Sein</a:t>
            </a:r>
          </a:p>
        </p:txBody>
      </p:sp>
      <p:sp>
        <p:nvSpPr>
          <p:cNvPr id="49165" name="Rectangle 13"/>
          <p:cNvSpPr>
            <a:spLocks noChangeArrowheads="1"/>
          </p:cNvSpPr>
          <p:nvPr/>
        </p:nvSpPr>
        <p:spPr bwMode="auto">
          <a:xfrm>
            <a:off x="4583114" y="6237288"/>
            <a:ext cx="2808287" cy="62071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de-DE" altLang="de-DE" sz="3600" b="1" u="sng">
                <a:latin typeface="Garamond" panose="02020404030301010803" pitchFamily="18" charset="0"/>
              </a:rPr>
              <a:t>= TRAUMA</a:t>
            </a:r>
          </a:p>
        </p:txBody>
      </p:sp>
      <p:sp>
        <p:nvSpPr>
          <p:cNvPr id="49166" name="Rectangle 14"/>
          <p:cNvSpPr>
            <a:spLocks noChangeArrowheads="1"/>
          </p:cNvSpPr>
          <p:nvPr/>
        </p:nvSpPr>
        <p:spPr bwMode="auto">
          <a:xfrm>
            <a:off x="4872038" y="3284539"/>
            <a:ext cx="2087562" cy="13684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de-DE" altLang="de-DE" sz="3200" b="1" u="sng">
                <a:solidFill>
                  <a:schemeClr val="bg2"/>
                </a:solidFill>
                <a:latin typeface="Garamond" panose="02020404030301010803" pitchFamily="18" charset="0"/>
              </a:rPr>
              <a:t>No Flight</a:t>
            </a:r>
          </a:p>
          <a:p>
            <a:pPr algn="ctr" eaLnBrk="1" hangingPunct="1"/>
            <a:r>
              <a:rPr lang="de-DE" altLang="de-DE" sz="3200" b="1" u="sng">
                <a:solidFill>
                  <a:schemeClr val="bg2"/>
                </a:solidFill>
                <a:latin typeface="Garamond" panose="02020404030301010803" pitchFamily="18" charset="0"/>
              </a:rPr>
              <a:t>No Fight </a:t>
            </a:r>
          </a:p>
        </p:txBody>
      </p:sp>
      <p:sp>
        <p:nvSpPr>
          <p:cNvPr id="49167" name="Rectangle 15"/>
          <p:cNvSpPr>
            <a:spLocks noChangeArrowheads="1"/>
          </p:cNvSpPr>
          <p:nvPr/>
        </p:nvSpPr>
        <p:spPr bwMode="auto">
          <a:xfrm>
            <a:off x="4872039" y="4797425"/>
            <a:ext cx="1944687" cy="6492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de-DE" altLang="de-DE" sz="3600" b="1" u="sng">
                <a:solidFill>
                  <a:schemeClr val="bg2"/>
                </a:solidFill>
                <a:latin typeface="Garamond" panose="02020404030301010803" pitchFamily="18" charset="0"/>
              </a:rPr>
              <a:t>Freeze</a:t>
            </a:r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 flipH="1">
            <a:off x="2782888" y="2924175"/>
            <a:ext cx="1657350" cy="649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9169" name="Line 17"/>
          <p:cNvSpPr>
            <a:spLocks noChangeShapeType="1"/>
          </p:cNvSpPr>
          <p:nvPr/>
        </p:nvSpPr>
        <p:spPr bwMode="auto">
          <a:xfrm>
            <a:off x="7032626" y="2924176"/>
            <a:ext cx="1584325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9170" name="Line 18"/>
          <p:cNvSpPr>
            <a:spLocks noChangeShapeType="1"/>
          </p:cNvSpPr>
          <p:nvPr/>
        </p:nvSpPr>
        <p:spPr bwMode="auto">
          <a:xfrm>
            <a:off x="2711450" y="407670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9171" name="Line 19"/>
          <p:cNvSpPr>
            <a:spLocks noChangeShapeType="1"/>
          </p:cNvSpPr>
          <p:nvPr/>
        </p:nvSpPr>
        <p:spPr bwMode="auto">
          <a:xfrm>
            <a:off x="9120188" y="4149726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9172" name="Line 20"/>
          <p:cNvSpPr>
            <a:spLocks noChangeShapeType="1"/>
          </p:cNvSpPr>
          <p:nvPr/>
        </p:nvSpPr>
        <p:spPr bwMode="auto">
          <a:xfrm>
            <a:off x="3432175" y="5300664"/>
            <a:ext cx="1150938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9173" name="Line 21"/>
          <p:cNvSpPr>
            <a:spLocks noChangeShapeType="1"/>
          </p:cNvSpPr>
          <p:nvPr/>
        </p:nvSpPr>
        <p:spPr bwMode="auto">
          <a:xfrm flipH="1">
            <a:off x="7608889" y="5229226"/>
            <a:ext cx="1366837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3926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9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9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9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9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9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49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49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49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49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9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9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9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9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9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  <p:bldP spid="49155" grpId="0" animBg="1"/>
      <p:bldP spid="49156" grpId="0" animBg="1"/>
      <p:bldP spid="49159" grpId="0" animBg="1"/>
      <p:bldP spid="49160" grpId="0" animBg="1"/>
      <p:bldP spid="49161" grpId="0" animBg="1"/>
      <p:bldP spid="49162" grpId="0" animBg="1"/>
      <p:bldP spid="49163" grpId="0" animBg="1"/>
      <p:bldP spid="49164" grpId="0" animBg="1"/>
      <p:bldP spid="49165" grpId="0" animBg="1"/>
      <p:bldP spid="49166" grpId="0" animBg="1"/>
      <p:bldP spid="4916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60819" y="1792665"/>
            <a:ext cx="1150733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de-DE" sz="2800" dirty="0">
                <a:cs typeface="Arial" panose="020B0604020202020204" pitchFamily="34" charset="0"/>
              </a:rPr>
              <a:t>existentielle Bedeutung des Menschen </a:t>
            </a:r>
          </a:p>
          <a:p>
            <a:pPr marL="285750" indent="-285750">
              <a:buFontTx/>
              <a:buChar char="-"/>
            </a:pPr>
            <a:r>
              <a:rPr lang="de-DE" sz="2800" dirty="0">
                <a:cs typeface="Arial" panose="020B0604020202020204" pitchFamily="34" charset="0"/>
              </a:rPr>
              <a:t>Totalität des Verlustes: ALLES IST NICHT MEHR SO WIE BISHER </a:t>
            </a:r>
          </a:p>
          <a:p>
            <a:pPr marL="285750" indent="-285750">
              <a:buFontTx/>
              <a:buChar char="-"/>
            </a:pPr>
            <a:r>
              <a:rPr lang="de-DE" sz="2800" dirty="0">
                <a:cs typeface="Arial" panose="020B0604020202020204" pitchFamily="34" charset="0"/>
              </a:rPr>
              <a:t>Plötzlichkeit</a:t>
            </a:r>
          </a:p>
          <a:p>
            <a:pPr marL="285750" indent="-285750">
              <a:buFontTx/>
              <a:buChar char="-"/>
            </a:pPr>
            <a:r>
              <a:rPr lang="de-DE" sz="2800" dirty="0">
                <a:cs typeface="Arial" panose="020B0604020202020204" pitchFamily="34" charset="0"/>
              </a:rPr>
              <a:t>Unzeitigkeit</a:t>
            </a:r>
          </a:p>
          <a:p>
            <a:pPr marL="285750" indent="-285750">
              <a:buFontTx/>
              <a:buChar char="-"/>
            </a:pPr>
            <a:r>
              <a:rPr lang="de-DE" sz="2800" dirty="0">
                <a:cs typeface="Arial" panose="020B0604020202020204" pitchFamily="34" charset="0"/>
              </a:rPr>
              <a:t>Vernichtungserfahrung: des Verstorbenen und der Beziehung zu ihm</a:t>
            </a:r>
          </a:p>
          <a:p>
            <a:pPr marL="285750" indent="-285750">
              <a:buFontTx/>
              <a:buChar char="-"/>
            </a:pPr>
            <a:r>
              <a:rPr lang="de-DE" sz="2800" dirty="0" err="1">
                <a:cs typeface="Arial" panose="020B0604020202020204" pitchFamily="34" charset="0"/>
              </a:rPr>
              <a:t>Gewaltförmigkeit</a:t>
            </a:r>
            <a:r>
              <a:rPr lang="de-DE" sz="2800" dirty="0">
                <a:cs typeface="Arial" panose="020B0604020202020204" pitchFamily="34" charset="0"/>
              </a:rPr>
              <a:t>: je gewaltsamer desto größer die Vernichtungserfahrung</a:t>
            </a:r>
          </a:p>
          <a:p>
            <a:pPr marL="285750" indent="-285750">
              <a:buFontTx/>
              <a:buChar char="-"/>
            </a:pPr>
            <a:r>
              <a:rPr lang="de-DE" sz="2800" dirty="0">
                <a:cs typeface="Arial" panose="020B0604020202020204" pitchFamily="34" charset="0"/>
              </a:rPr>
              <a:t>Selbst erlebte Todesnähe</a:t>
            </a:r>
          </a:p>
          <a:p>
            <a:pPr marL="285750" indent="-285750">
              <a:buFontTx/>
              <a:buChar char="-"/>
            </a:pPr>
            <a:r>
              <a:rPr lang="de-DE" sz="2800" dirty="0">
                <a:cs typeface="Arial" panose="020B0604020202020204" pitchFamily="34" charset="0"/>
              </a:rPr>
              <a:t>Zufälligkeit </a:t>
            </a:r>
          </a:p>
        </p:txBody>
      </p:sp>
      <p:sp>
        <p:nvSpPr>
          <p:cNvPr id="3" name="Rechteck 2"/>
          <p:cNvSpPr/>
          <p:nvPr/>
        </p:nvSpPr>
        <p:spPr>
          <a:xfrm>
            <a:off x="360819" y="401172"/>
            <a:ext cx="68535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200" dirty="0">
                <a:solidFill>
                  <a:srgbClr val="FF0000"/>
                </a:solidFill>
                <a:cs typeface="Arial" panose="020B0604020202020204" pitchFamily="34" charset="0"/>
              </a:rPr>
              <a:t>Kennzeichen traumatisierender Verluste</a:t>
            </a:r>
            <a:endParaRPr lang="de-DE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82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71474" y="550039"/>
            <a:ext cx="1107757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dirty="0" smtClean="0">
                <a:cs typeface="Arial" panose="020B0604020202020204" pitchFamily="34" charset="0"/>
              </a:rPr>
              <a:t>- Tod </a:t>
            </a:r>
            <a:r>
              <a:rPr lang="de-DE" sz="2800" dirty="0">
                <a:cs typeface="Arial" panose="020B0604020202020204" pitchFamily="34" charset="0"/>
              </a:rPr>
              <a:t>eines Kindes</a:t>
            </a:r>
          </a:p>
          <a:p>
            <a:r>
              <a:rPr lang="de-DE" sz="2800" dirty="0" smtClean="0">
                <a:cs typeface="Arial" panose="020B0604020202020204" pitchFamily="34" charset="0"/>
              </a:rPr>
              <a:t>- Suizid </a:t>
            </a:r>
            <a:r>
              <a:rPr lang="de-DE" sz="2800" dirty="0">
                <a:cs typeface="Arial" panose="020B0604020202020204" pitchFamily="34" charset="0"/>
              </a:rPr>
              <a:t>eines Angehörigen</a:t>
            </a:r>
          </a:p>
          <a:p>
            <a:r>
              <a:rPr lang="de-DE" sz="2800" dirty="0" smtClean="0">
                <a:cs typeface="Arial" panose="020B0604020202020204" pitchFamily="34" charset="0"/>
              </a:rPr>
              <a:t>- Unfalltod</a:t>
            </a:r>
            <a:r>
              <a:rPr lang="de-DE" sz="2800" dirty="0">
                <a:cs typeface="Arial" panose="020B0604020202020204" pitchFamily="34" charset="0"/>
              </a:rPr>
              <a:t>, plötzlicher Tod</a:t>
            </a:r>
          </a:p>
          <a:p>
            <a:r>
              <a:rPr lang="de-DE" sz="2800" dirty="0" smtClean="0">
                <a:cs typeface="Arial" panose="020B0604020202020204" pitchFamily="34" charset="0"/>
              </a:rPr>
              <a:t>- traumatische </a:t>
            </a:r>
            <a:r>
              <a:rPr lang="de-DE" sz="2800" dirty="0">
                <a:cs typeface="Arial" panose="020B0604020202020204" pitchFamily="34" charset="0"/>
              </a:rPr>
              <a:t>Erfahrungen des Verstorbenen vor dem Tod</a:t>
            </a:r>
          </a:p>
          <a:p>
            <a:r>
              <a:rPr lang="de-DE" sz="2800" dirty="0" smtClean="0">
                <a:cs typeface="Arial" panose="020B0604020202020204" pitchFamily="34" charset="0"/>
              </a:rPr>
              <a:t>- Verluste </a:t>
            </a:r>
            <a:r>
              <a:rPr lang="de-DE" sz="2800" dirty="0">
                <a:cs typeface="Arial" panose="020B0604020202020204" pitchFamily="34" charset="0"/>
              </a:rPr>
              <a:t>bei scheinbarer oder realer eigener Verantwortung</a:t>
            </a:r>
          </a:p>
          <a:p>
            <a:r>
              <a:rPr lang="de-DE" sz="2800" dirty="0" smtClean="0">
                <a:cs typeface="Arial" panose="020B0604020202020204" pitchFamily="34" charset="0"/>
              </a:rPr>
              <a:t>- Verluste </a:t>
            </a:r>
            <a:r>
              <a:rPr lang="de-DE" sz="2800" dirty="0">
                <a:cs typeface="Arial" panose="020B0604020202020204" pitchFamily="34" charset="0"/>
              </a:rPr>
              <a:t>bei „Man-made-Katastrophen“</a:t>
            </a:r>
          </a:p>
          <a:p>
            <a:r>
              <a:rPr lang="de-DE" sz="2800" dirty="0" smtClean="0">
                <a:cs typeface="Arial" panose="020B0604020202020204" pitchFamily="34" charset="0"/>
              </a:rPr>
              <a:t>- Mehrfachverluste</a:t>
            </a:r>
            <a:endParaRPr lang="de-DE" sz="2800" dirty="0">
              <a:cs typeface="Arial" panose="020B0604020202020204" pitchFamily="34" charset="0"/>
            </a:endParaRPr>
          </a:p>
          <a:p>
            <a:r>
              <a:rPr lang="de-DE" sz="2800" dirty="0" smtClean="0">
                <a:cs typeface="Arial" panose="020B0604020202020204" pitchFamily="34" charset="0"/>
              </a:rPr>
              <a:t>- Großschadensereignisse </a:t>
            </a:r>
            <a:r>
              <a:rPr lang="de-DE" sz="2800" dirty="0">
                <a:cs typeface="Arial" panose="020B0604020202020204" pitchFamily="34" charset="0"/>
              </a:rPr>
              <a:t>mit Beteiligung der Medien</a:t>
            </a:r>
          </a:p>
          <a:p>
            <a:r>
              <a:rPr lang="de-DE" sz="2800" dirty="0" smtClean="0">
                <a:cs typeface="Arial" panose="020B0604020202020204" pitchFamily="34" charset="0"/>
              </a:rPr>
              <a:t>- Entwürdigende </a:t>
            </a:r>
            <a:r>
              <a:rPr lang="de-DE" sz="2800" dirty="0">
                <a:cs typeface="Arial" panose="020B0604020202020204" pitchFamily="34" charset="0"/>
              </a:rPr>
              <a:t>Behandlung des Verstorbenen</a:t>
            </a:r>
          </a:p>
        </p:txBody>
      </p:sp>
    </p:spTree>
    <p:extLst>
      <p:ext uri="{BB962C8B-B14F-4D97-AF65-F5344CB8AC3E}">
        <p14:creationId xmlns:p14="http://schemas.microsoft.com/office/powerpoint/2010/main" val="79481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78507" y="234434"/>
            <a:ext cx="73192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200" dirty="0">
                <a:solidFill>
                  <a:srgbClr val="FF0000"/>
                </a:solidFill>
                <a:cs typeface="Arial" panose="020B0604020202020204" pitchFamily="34" charset="0"/>
              </a:rPr>
              <a:t>Traumatisierende Kontexte von </a:t>
            </a:r>
            <a:r>
              <a:rPr lang="de-DE" sz="3200" dirty="0" smtClean="0">
                <a:solidFill>
                  <a:srgbClr val="FF0000"/>
                </a:solidFill>
                <a:cs typeface="Arial" panose="020B0604020202020204" pitchFamily="34" charset="0"/>
              </a:rPr>
              <a:t>Verlusten: </a:t>
            </a:r>
            <a:r>
              <a:rPr lang="de-D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de-D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390524" y="1311265"/>
            <a:ext cx="1137285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de-DE" sz="2800" dirty="0">
                <a:cs typeface="Arial" panose="020B0604020202020204" pitchFamily="34" charset="0"/>
              </a:rPr>
              <a:t>Miterleben des Todes</a:t>
            </a:r>
          </a:p>
          <a:p>
            <a:pPr marL="285750" indent="-285750">
              <a:buFontTx/>
              <a:buChar char="-"/>
            </a:pPr>
            <a:r>
              <a:rPr lang="de-DE" sz="2800" dirty="0">
                <a:cs typeface="Arial" panose="020B0604020202020204" pitchFamily="34" charset="0"/>
              </a:rPr>
              <a:t>Erlebtes oder vermutetes Leiden</a:t>
            </a:r>
          </a:p>
          <a:p>
            <a:pPr marL="285750" indent="-285750">
              <a:buFontTx/>
              <a:buChar char="-"/>
            </a:pPr>
            <a:r>
              <a:rPr lang="de-DE" sz="2800" dirty="0">
                <a:cs typeface="Arial" panose="020B0604020202020204" pitchFamily="34" charset="0"/>
              </a:rPr>
              <a:t>Auffinden des Verstorbenen</a:t>
            </a:r>
          </a:p>
          <a:p>
            <a:pPr marL="285750" indent="-285750">
              <a:buFontTx/>
              <a:buChar char="-"/>
            </a:pPr>
            <a:r>
              <a:rPr lang="de-DE" sz="2800" dirty="0">
                <a:cs typeface="Arial" panose="020B0604020202020204" pitchFamily="34" charset="0"/>
              </a:rPr>
              <a:t>Überbringen der Todesnachricht</a:t>
            </a:r>
          </a:p>
          <a:p>
            <a:pPr marL="285750" indent="-285750">
              <a:buFontTx/>
              <a:buChar char="-"/>
            </a:pPr>
            <a:r>
              <a:rPr lang="de-DE" sz="2800" dirty="0">
                <a:cs typeface="Arial" panose="020B0604020202020204" pitchFamily="34" charset="0"/>
              </a:rPr>
              <a:t>Mitbeteiligung am Tod des nahen Menschen</a:t>
            </a:r>
          </a:p>
          <a:p>
            <a:pPr marL="285750" indent="-285750">
              <a:buFontTx/>
              <a:buChar char="-"/>
            </a:pPr>
            <a:r>
              <a:rPr lang="de-DE" sz="2800" dirty="0">
                <a:cs typeface="Arial" panose="020B0604020202020204" pitchFamily="34" charset="0"/>
              </a:rPr>
              <a:t>Nachfolgende Interventionen… Befragen, Identifizieren,..</a:t>
            </a:r>
          </a:p>
          <a:p>
            <a:pPr marL="285750" indent="-285750">
              <a:buFontTx/>
              <a:buChar char="-"/>
            </a:pPr>
            <a:r>
              <a:rPr lang="de-DE" sz="2800" dirty="0">
                <a:cs typeface="Arial" panose="020B0604020202020204" pitchFamily="34" charset="0"/>
              </a:rPr>
              <a:t>Beschlagnahme des Leichnams</a:t>
            </a:r>
          </a:p>
          <a:p>
            <a:pPr marL="285750" indent="-285750">
              <a:buFontTx/>
              <a:buChar char="-"/>
            </a:pPr>
            <a:r>
              <a:rPr lang="de-DE" sz="2800" dirty="0">
                <a:cs typeface="Arial" panose="020B0604020202020204" pitchFamily="34" charset="0"/>
              </a:rPr>
              <a:t>Großschadensereignisse mit Präsenz der Öffentlichkeit</a:t>
            </a:r>
          </a:p>
          <a:p>
            <a:pPr marL="285750" indent="-285750">
              <a:buFontTx/>
              <a:buChar char="-"/>
            </a:pPr>
            <a:r>
              <a:rPr lang="de-DE" sz="2800" dirty="0">
                <a:cs typeface="Arial" panose="020B0604020202020204" pitchFamily="34" charset="0"/>
              </a:rPr>
              <a:t>Unklare Wartesituation</a:t>
            </a:r>
          </a:p>
          <a:p>
            <a:pPr marL="285750" indent="-285750">
              <a:buFontTx/>
              <a:buChar char="-"/>
            </a:pPr>
            <a:r>
              <a:rPr lang="de-DE" sz="2800" dirty="0">
                <a:cs typeface="Arial" panose="020B0604020202020204" pitchFamily="34" charset="0"/>
              </a:rPr>
              <a:t>Abgebrochene oder nicht zugelassene Abschiedsrituale</a:t>
            </a:r>
          </a:p>
        </p:txBody>
      </p:sp>
    </p:spTree>
    <p:extLst>
      <p:ext uri="{BB962C8B-B14F-4D97-AF65-F5344CB8AC3E}">
        <p14:creationId xmlns:p14="http://schemas.microsoft.com/office/powerpoint/2010/main" val="262832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703389" y="115889"/>
            <a:ext cx="8713787" cy="258532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de-DE" altLang="de-DE" sz="5400" b="1">
                <a:solidFill>
                  <a:schemeClr val="bg2"/>
                </a:solidFill>
                <a:latin typeface="Garamond" panose="02020404030301010803" pitchFamily="18" charset="0"/>
              </a:rPr>
              <a:t>TRAUMA =NO </a:t>
            </a:r>
            <a:r>
              <a:rPr lang="de-DE" altLang="de-DE" sz="5400" b="1" u="sng">
                <a:solidFill>
                  <a:schemeClr val="bg2"/>
                </a:solidFill>
                <a:latin typeface="Garamond" panose="02020404030301010803" pitchFamily="18" charset="0"/>
              </a:rPr>
              <a:t>F</a:t>
            </a:r>
            <a:r>
              <a:rPr lang="de-DE" altLang="de-DE" sz="5400" b="1">
                <a:solidFill>
                  <a:schemeClr val="bg2"/>
                </a:solidFill>
                <a:latin typeface="Garamond" panose="02020404030301010803" pitchFamily="18" charset="0"/>
              </a:rPr>
              <a:t>IGHT</a:t>
            </a:r>
            <a:r>
              <a:rPr lang="de-DE" altLang="de-DE" sz="1200" b="1">
                <a:solidFill>
                  <a:schemeClr val="bg2"/>
                </a:solidFill>
                <a:latin typeface="Garamond" panose="02020404030301010803" pitchFamily="18" charset="0"/>
              </a:rPr>
              <a:t> kein Kampf</a:t>
            </a:r>
            <a:endParaRPr lang="de-DE" altLang="de-DE" sz="5400" b="1">
              <a:solidFill>
                <a:schemeClr val="bg2"/>
              </a:solidFill>
              <a:latin typeface="Garamond" panose="02020404030301010803" pitchFamily="18" charset="0"/>
            </a:endParaRPr>
          </a:p>
          <a:p>
            <a:pPr eaLnBrk="1" hangingPunct="1"/>
            <a:r>
              <a:rPr lang="de-DE" altLang="de-DE" sz="5400" b="1">
                <a:solidFill>
                  <a:schemeClr val="bg2"/>
                </a:solidFill>
                <a:latin typeface="Garamond" panose="02020404030301010803" pitchFamily="18" charset="0"/>
              </a:rPr>
              <a:t>	                NO </a:t>
            </a:r>
            <a:r>
              <a:rPr lang="de-DE" altLang="de-DE" sz="5400" b="1" u="sng">
                <a:solidFill>
                  <a:schemeClr val="bg2"/>
                </a:solidFill>
                <a:latin typeface="Garamond" panose="02020404030301010803" pitchFamily="18" charset="0"/>
              </a:rPr>
              <a:t>F</a:t>
            </a:r>
            <a:r>
              <a:rPr lang="de-DE" altLang="de-DE" sz="5400" b="1">
                <a:solidFill>
                  <a:schemeClr val="bg2"/>
                </a:solidFill>
                <a:latin typeface="Garamond" panose="02020404030301010803" pitchFamily="18" charset="0"/>
              </a:rPr>
              <a:t>LIGHT</a:t>
            </a:r>
            <a:r>
              <a:rPr lang="de-DE" altLang="de-DE" sz="1200" b="1">
                <a:solidFill>
                  <a:schemeClr val="bg2"/>
                </a:solidFill>
                <a:latin typeface="Garamond" panose="02020404030301010803" pitchFamily="18" charset="0"/>
              </a:rPr>
              <a:t>keine Flucht</a:t>
            </a:r>
            <a:endParaRPr lang="de-DE" altLang="de-DE" sz="5400" b="1">
              <a:solidFill>
                <a:schemeClr val="bg2"/>
              </a:solidFill>
              <a:latin typeface="Garamond" panose="02020404030301010803" pitchFamily="18" charset="0"/>
            </a:endParaRPr>
          </a:p>
          <a:p>
            <a:pPr eaLnBrk="1" hangingPunct="1"/>
            <a:r>
              <a:rPr lang="de-DE" altLang="de-DE" sz="5400" b="1">
                <a:solidFill>
                  <a:schemeClr val="bg2"/>
                </a:solidFill>
                <a:latin typeface="Garamond" panose="02020404030301010803" pitchFamily="18" charset="0"/>
              </a:rPr>
              <a:t>                     </a:t>
            </a:r>
            <a:r>
              <a:rPr lang="de-DE" altLang="de-DE" sz="5400" b="1" u="sng">
                <a:solidFill>
                  <a:schemeClr val="bg2"/>
                </a:solidFill>
                <a:latin typeface="Garamond" panose="02020404030301010803" pitchFamily="18" charset="0"/>
              </a:rPr>
              <a:t>F</a:t>
            </a:r>
            <a:r>
              <a:rPr lang="de-DE" altLang="de-DE" sz="5400" b="1">
                <a:solidFill>
                  <a:schemeClr val="bg2"/>
                </a:solidFill>
                <a:latin typeface="Garamond" panose="02020404030301010803" pitchFamily="18" charset="0"/>
              </a:rPr>
              <a:t>REEZE</a:t>
            </a:r>
            <a:r>
              <a:rPr lang="de-DE" altLang="de-DE" sz="1200" b="1">
                <a:solidFill>
                  <a:schemeClr val="bg2"/>
                </a:solidFill>
                <a:latin typeface="Garamond" panose="02020404030301010803" pitchFamily="18" charset="0"/>
              </a:rPr>
              <a:t> „einfrieren der Erinnerungen“</a:t>
            </a:r>
            <a:endParaRPr lang="de-DE" altLang="de-DE" sz="5400" b="1">
              <a:solidFill>
                <a:schemeClr val="bg2"/>
              </a:solidFill>
              <a:latin typeface="Garamond" panose="02020404030301010803" pitchFamily="18" charset="0"/>
            </a:endParaRPr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1703389" y="2708275"/>
            <a:ext cx="8137525" cy="9144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de-DE" altLang="de-DE" sz="2000">
                <a:solidFill>
                  <a:schemeClr val="bg2"/>
                </a:solidFill>
                <a:latin typeface="Garamond" panose="02020404030301010803" pitchFamily="18" charset="0"/>
              </a:rPr>
              <a:t>Bei Traumata „funktioniert“ die normale „Verarbeitung“ von Ereignissen nicht </a:t>
            </a:r>
          </a:p>
          <a:p>
            <a:pPr eaLnBrk="1" hangingPunct="1"/>
            <a:r>
              <a:rPr lang="de-DE" altLang="de-DE" sz="2000">
                <a:solidFill>
                  <a:schemeClr val="bg2"/>
                </a:solidFill>
                <a:latin typeface="Garamond" panose="02020404030301010803" pitchFamily="18" charset="0"/>
              </a:rPr>
              <a:t>mehr, weil die „Ereignisse“ zu bedrohlich sind </a:t>
            </a: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1847850" y="4221164"/>
            <a:ext cx="8351838" cy="720725"/>
          </a:xfrm>
          <a:prstGeom prst="rect">
            <a:avLst/>
          </a:prstGeom>
          <a:solidFill>
            <a:srgbClr val="EF112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de-DE" altLang="de-DE" sz="4000" b="1">
                <a:latin typeface="Garamond" panose="02020404030301010803" pitchFamily="18" charset="0"/>
              </a:rPr>
              <a:t>Dissoziation = Abspalten/Ausblenden</a:t>
            </a:r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>
            <a:off x="5664200" y="3644901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1847850" y="4941889"/>
            <a:ext cx="7848600" cy="503237"/>
          </a:xfrm>
          <a:prstGeom prst="rect">
            <a:avLst/>
          </a:prstGeom>
          <a:solidFill>
            <a:srgbClr val="EF112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Garamond" panose="02020404030301010803" pitchFamily="18" charset="0"/>
              </a:rPr>
              <a:t>Das Gehirn speichert deshalb nur „Fragmente“ des tatsächlichen Geschehens</a:t>
            </a:r>
            <a:r>
              <a:rPr lang="de-DE" altLang="de-DE">
                <a:latin typeface="Garamond" panose="02020404030301010803" pitchFamily="18" charset="0"/>
              </a:rPr>
              <a:t> </a:t>
            </a:r>
          </a:p>
        </p:txBody>
      </p:sp>
      <p:sp>
        <p:nvSpPr>
          <p:cNvPr id="51207" name="Rectangle 7"/>
          <p:cNvSpPr>
            <a:spLocks noChangeArrowheads="1"/>
          </p:cNvSpPr>
          <p:nvPr/>
        </p:nvSpPr>
        <p:spPr bwMode="auto">
          <a:xfrm>
            <a:off x="2566988" y="3213101"/>
            <a:ext cx="1873250" cy="1439863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de-DE" altLang="de-DE" sz="2800" b="1" dirty="0">
                <a:solidFill>
                  <a:schemeClr val="bg1"/>
                </a:solidFill>
                <a:latin typeface="Garamond" panose="02020404030301010803" pitchFamily="18" charset="0"/>
              </a:rPr>
              <a:t>Bilder</a:t>
            </a:r>
          </a:p>
          <a:p>
            <a:pPr algn="ctr" eaLnBrk="1" hangingPunct="1"/>
            <a:r>
              <a:rPr lang="de-DE" altLang="de-DE" sz="1400" b="1" dirty="0">
                <a:solidFill>
                  <a:schemeClr val="bg1"/>
                </a:solidFill>
                <a:latin typeface="Garamond" panose="02020404030301010803" pitchFamily="18" charset="0"/>
              </a:rPr>
              <a:t>Bedrohliches/ Gewalt/</a:t>
            </a:r>
          </a:p>
          <a:p>
            <a:pPr algn="ctr" eaLnBrk="1" hangingPunct="1"/>
            <a:r>
              <a:rPr lang="de-DE" altLang="de-DE" sz="1400" b="1" dirty="0">
                <a:solidFill>
                  <a:schemeClr val="bg1"/>
                </a:solidFill>
                <a:latin typeface="Garamond" panose="02020404030301010803" pitchFamily="18" charset="0"/>
              </a:rPr>
              <a:t>Verletzung/ Blut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3556001" y="6053138"/>
            <a:ext cx="8112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de-DE" altLang="de-DE">
              <a:latin typeface="Garamond" panose="02020404030301010803" pitchFamily="18" charset="0"/>
            </a:endParaRPr>
          </a:p>
        </p:txBody>
      </p:sp>
      <p:sp>
        <p:nvSpPr>
          <p:cNvPr id="51209" name="Rectangle 9"/>
          <p:cNvSpPr>
            <a:spLocks noChangeArrowheads="1"/>
          </p:cNvSpPr>
          <p:nvPr/>
        </p:nvSpPr>
        <p:spPr bwMode="auto">
          <a:xfrm>
            <a:off x="2566988" y="5229226"/>
            <a:ext cx="2520950" cy="1628775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de-DE" altLang="de-DE" sz="2800" b="1" dirty="0">
                <a:solidFill>
                  <a:schemeClr val="bg1"/>
                </a:solidFill>
                <a:latin typeface="Garamond" panose="02020404030301010803" pitchFamily="18" charset="0"/>
              </a:rPr>
              <a:t>Verhalten</a:t>
            </a:r>
          </a:p>
          <a:p>
            <a:pPr algn="ctr" eaLnBrk="1" hangingPunct="1"/>
            <a:r>
              <a:rPr lang="de-DE" altLang="de-DE" sz="1400" b="1" dirty="0">
                <a:solidFill>
                  <a:schemeClr val="bg1"/>
                </a:solidFill>
                <a:latin typeface="Garamond" panose="02020404030301010803" pitchFamily="18" charset="0"/>
              </a:rPr>
              <a:t>Fluchtimpulse/Kampfimpulse/</a:t>
            </a:r>
          </a:p>
          <a:p>
            <a:pPr algn="ctr" eaLnBrk="1" hangingPunct="1"/>
            <a:r>
              <a:rPr lang="de-DE" altLang="de-DE" sz="1400" b="1" dirty="0">
                <a:solidFill>
                  <a:schemeClr val="bg1"/>
                </a:solidFill>
                <a:latin typeface="Garamond" panose="02020404030301010803" pitchFamily="18" charset="0"/>
              </a:rPr>
              <a:t>Resignation/Erregung her-</a:t>
            </a:r>
          </a:p>
          <a:p>
            <a:pPr algn="ctr" eaLnBrk="1" hangingPunct="1"/>
            <a:r>
              <a:rPr lang="de-DE" altLang="de-DE" sz="1400" b="1" dirty="0">
                <a:solidFill>
                  <a:schemeClr val="bg1"/>
                </a:solidFill>
                <a:latin typeface="Garamond" panose="02020404030301010803" pitchFamily="18" charset="0"/>
              </a:rPr>
              <a:t>stellen</a:t>
            </a:r>
          </a:p>
          <a:p>
            <a:pPr algn="ctr" eaLnBrk="1" hangingPunct="1"/>
            <a:endParaRPr lang="de-DE" altLang="de-DE" sz="1400" b="1" dirty="0">
              <a:latin typeface="Garamond" panose="02020404030301010803" pitchFamily="18" charset="0"/>
            </a:endParaRPr>
          </a:p>
        </p:txBody>
      </p:sp>
      <p:sp>
        <p:nvSpPr>
          <p:cNvPr id="51210" name="Rectangle 10"/>
          <p:cNvSpPr>
            <a:spLocks noChangeArrowheads="1"/>
          </p:cNvSpPr>
          <p:nvPr/>
        </p:nvSpPr>
        <p:spPr bwMode="auto">
          <a:xfrm>
            <a:off x="5591176" y="4652964"/>
            <a:ext cx="2233613" cy="1368425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de-DE" altLang="de-DE" sz="2800" b="1" dirty="0">
                <a:solidFill>
                  <a:schemeClr val="bg1"/>
                </a:solidFill>
                <a:latin typeface="Garamond" panose="02020404030301010803" pitchFamily="18" charset="0"/>
              </a:rPr>
              <a:t>Gefühle</a:t>
            </a:r>
          </a:p>
          <a:p>
            <a:pPr algn="ctr" eaLnBrk="1" hangingPunct="1"/>
            <a:r>
              <a:rPr lang="de-DE" altLang="de-DE" sz="1400" dirty="0">
                <a:solidFill>
                  <a:schemeClr val="bg1"/>
                </a:solidFill>
                <a:latin typeface="Garamond" panose="02020404030301010803" pitchFamily="18" charset="0"/>
              </a:rPr>
              <a:t>Angst/Panik/Wut/ </a:t>
            </a:r>
          </a:p>
          <a:p>
            <a:pPr algn="ctr" eaLnBrk="1" hangingPunct="1"/>
            <a:r>
              <a:rPr lang="de-DE" altLang="de-DE" sz="1400" dirty="0">
                <a:solidFill>
                  <a:schemeClr val="bg1"/>
                </a:solidFill>
                <a:latin typeface="Garamond" panose="02020404030301010803" pitchFamily="18" charset="0"/>
              </a:rPr>
              <a:t>Verzweiflung/Neid/</a:t>
            </a:r>
            <a:r>
              <a:rPr lang="de-DE" altLang="de-DE" sz="1400" dirty="0" err="1">
                <a:solidFill>
                  <a:schemeClr val="bg1"/>
                </a:solidFill>
                <a:latin typeface="Garamond" panose="02020404030301010803" pitchFamily="18" charset="0"/>
              </a:rPr>
              <a:t>Miß</a:t>
            </a:r>
            <a:r>
              <a:rPr lang="de-DE" altLang="de-DE" sz="1400" dirty="0">
                <a:solidFill>
                  <a:schemeClr val="bg1"/>
                </a:solidFill>
                <a:latin typeface="Garamond" panose="02020404030301010803" pitchFamily="18" charset="0"/>
              </a:rPr>
              <a:t>-</a:t>
            </a:r>
          </a:p>
          <a:p>
            <a:pPr algn="ctr" eaLnBrk="1" hangingPunct="1"/>
            <a:r>
              <a:rPr lang="de-DE" altLang="de-DE" sz="1400" dirty="0">
                <a:solidFill>
                  <a:schemeClr val="bg1"/>
                </a:solidFill>
                <a:latin typeface="Garamond" panose="02020404030301010803" pitchFamily="18" charset="0"/>
              </a:rPr>
              <a:t>trauen...</a:t>
            </a:r>
          </a:p>
        </p:txBody>
      </p:sp>
      <p:sp>
        <p:nvSpPr>
          <p:cNvPr id="51211" name="Rectangle 11"/>
          <p:cNvSpPr>
            <a:spLocks noChangeArrowheads="1"/>
          </p:cNvSpPr>
          <p:nvPr/>
        </p:nvSpPr>
        <p:spPr bwMode="auto">
          <a:xfrm>
            <a:off x="7751763" y="2492376"/>
            <a:ext cx="2520950" cy="2016125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lang="de-DE" altLang="de-DE" sz="2800" b="1" dirty="0">
              <a:latin typeface="Garamond" panose="02020404030301010803" pitchFamily="18" charset="0"/>
            </a:endParaRPr>
          </a:p>
          <a:p>
            <a:pPr algn="ctr" eaLnBrk="1" hangingPunct="1"/>
            <a:r>
              <a:rPr lang="de-DE" altLang="de-DE" sz="2800" b="1" dirty="0">
                <a:solidFill>
                  <a:schemeClr val="bg1"/>
                </a:solidFill>
                <a:latin typeface="Garamond" panose="02020404030301010803" pitchFamily="18" charset="0"/>
              </a:rPr>
              <a:t>Körperwahr-</a:t>
            </a:r>
          </a:p>
          <a:p>
            <a:pPr algn="ctr" eaLnBrk="1" hangingPunct="1"/>
            <a:r>
              <a:rPr lang="de-DE" altLang="de-DE" sz="2800" b="1" dirty="0" err="1">
                <a:solidFill>
                  <a:schemeClr val="bg1"/>
                </a:solidFill>
                <a:latin typeface="Garamond" panose="02020404030301010803" pitchFamily="18" charset="0"/>
              </a:rPr>
              <a:t>nehmung</a:t>
            </a:r>
            <a:endParaRPr lang="de-DE" altLang="de-DE" sz="28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ctr" eaLnBrk="1" hangingPunct="1"/>
            <a:r>
              <a:rPr lang="de-DE" altLang="de-DE" sz="1400" b="1" dirty="0">
                <a:solidFill>
                  <a:schemeClr val="bg1"/>
                </a:solidFill>
                <a:latin typeface="Garamond" panose="02020404030301010803" pitchFamily="18" charset="0"/>
              </a:rPr>
              <a:t>Herzrasen/ Übelkeit/</a:t>
            </a:r>
          </a:p>
          <a:p>
            <a:pPr algn="ctr" eaLnBrk="1" hangingPunct="1"/>
            <a:r>
              <a:rPr lang="de-DE" altLang="de-DE" sz="1400" b="1" dirty="0">
                <a:solidFill>
                  <a:schemeClr val="bg1"/>
                </a:solidFill>
                <a:latin typeface="Garamond" panose="02020404030301010803" pitchFamily="18" charset="0"/>
              </a:rPr>
              <a:t>Unruhe/ Müdigkeit/</a:t>
            </a:r>
          </a:p>
          <a:p>
            <a:pPr algn="ctr" eaLnBrk="1" hangingPunct="1"/>
            <a:endParaRPr lang="de-DE" altLang="de-DE" sz="14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ctr" eaLnBrk="1" hangingPunct="1"/>
            <a:endParaRPr lang="de-DE" altLang="de-DE" sz="2800" b="1" dirty="0">
              <a:latin typeface="Garamond" panose="02020404030301010803" pitchFamily="18" charset="0"/>
            </a:endParaRPr>
          </a:p>
          <a:p>
            <a:pPr algn="ctr" eaLnBrk="1" hangingPunct="1"/>
            <a:endParaRPr lang="de-DE" altLang="de-DE" sz="2800" b="1" dirty="0">
              <a:latin typeface="Garamond" panose="02020404030301010803" pitchFamily="18" charset="0"/>
            </a:endParaRPr>
          </a:p>
        </p:txBody>
      </p:sp>
      <p:sp>
        <p:nvSpPr>
          <p:cNvPr id="51212" name="Rectangle 12"/>
          <p:cNvSpPr>
            <a:spLocks noChangeArrowheads="1"/>
          </p:cNvSpPr>
          <p:nvPr/>
        </p:nvSpPr>
        <p:spPr bwMode="auto">
          <a:xfrm>
            <a:off x="1343026" y="908050"/>
            <a:ext cx="3313113" cy="144145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de-DE" altLang="de-DE" sz="2800" b="1" dirty="0" err="1">
                <a:solidFill>
                  <a:schemeClr val="bg2"/>
                </a:solidFill>
                <a:latin typeface="Garamond" panose="02020404030301010803" pitchFamily="18" charset="0"/>
              </a:rPr>
              <a:t>Koginiton</a:t>
            </a:r>
            <a:r>
              <a:rPr lang="de-DE" altLang="de-DE" sz="2800" b="1" dirty="0">
                <a:solidFill>
                  <a:schemeClr val="bg2"/>
                </a:solidFill>
                <a:latin typeface="Garamond" panose="02020404030301010803" pitchFamily="18" charset="0"/>
              </a:rPr>
              <a:t> =</a:t>
            </a:r>
          </a:p>
          <a:p>
            <a:pPr algn="ctr" eaLnBrk="1" hangingPunct="1"/>
            <a:r>
              <a:rPr lang="de-DE" altLang="de-DE" sz="2800" b="1" dirty="0">
                <a:solidFill>
                  <a:schemeClr val="bg2"/>
                </a:solidFill>
                <a:latin typeface="Garamond" panose="02020404030301010803" pitchFamily="18" charset="0"/>
              </a:rPr>
              <a:t>Bedeutung</a:t>
            </a:r>
          </a:p>
          <a:p>
            <a:pPr algn="ctr" eaLnBrk="1" hangingPunct="1"/>
            <a:r>
              <a:rPr lang="de-DE" altLang="de-DE" sz="1400" b="1" dirty="0">
                <a:solidFill>
                  <a:schemeClr val="bg2"/>
                </a:solidFill>
                <a:latin typeface="Garamond" panose="02020404030301010803" pitchFamily="18" charset="0"/>
              </a:rPr>
              <a:t>Ich bin schlecht/ Versager/ wertlos</a:t>
            </a:r>
            <a:r>
              <a:rPr lang="de-DE" altLang="de-DE" sz="1400" b="1" dirty="0">
                <a:latin typeface="Garamond" panose="02020404030301010803" pitchFamily="18" charset="0"/>
              </a:rPr>
              <a:t>/....</a:t>
            </a:r>
          </a:p>
        </p:txBody>
      </p:sp>
      <p:sp>
        <p:nvSpPr>
          <p:cNvPr id="51213" name="Rectangle 13"/>
          <p:cNvSpPr>
            <a:spLocks noChangeArrowheads="1"/>
          </p:cNvSpPr>
          <p:nvPr/>
        </p:nvSpPr>
        <p:spPr bwMode="auto">
          <a:xfrm>
            <a:off x="4727575" y="2492376"/>
            <a:ext cx="2808288" cy="1439863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de-DE" altLang="de-DE" sz="2800" b="1" dirty="0">
                <a:solidFill>
                  <a:schemeClr val="bg1"/>
                </a:solidFill>
                <a:latin typeface="Garamond" panose="02020404030301010803" pitchFamily="18" charset="0"/>
              </a:rPr>
              <a:t>Beziehung</a:t>
            </a:r>
          </a:p>
          <a:p>
            <a:pPr algn="ctr" eaLnBrk="1" hangingPunct="1"/>
            <a:r>
              <a:rPr lang="de-DE" altLang="de-DE" sz="1400" b="1" dirty="0">
                <a:solidFill>
                  <a:schemeClr val="bg1"/>
                </a:solidFill>
                <a:latin typeface="Garamond" panose="02020404030301010803" pitchFamily="18" charset="0"/>
              </a:rPr>
              <a:t>Bindungsstörung:</a:t>
            </a:r>
          </a:p>
          <a:p>
            <a:pPr algn="ctr" eaLnBrk="1" hangingPunct="1"/>
            <a:r>
              <a:rPr lang="de-DE" altLang="de-DE" sz="1400" b="1" dirty="0">
                <a:solidFill>
                  <a:schemeClr val="bg1"/>
                </a:solidFill>
                <a:latin typeface="Garamond" panose="02020404030301010803" pitchFamily="18" charset="0"/>
              </a:rPr>
              <a:t>Unsicher/vermeidend/ </a:t>
            </a:r>
          </a:p>
          <a:p>
            <a:pPr algn="ctr" eaLnBrk="1" hangingPunct="1"/>
            <a:r>
              <a:rPr lang="de-DE" altLang="de-DE" sz="1400" b="1" dirty="0">
                <a:solidFill>
                  <a:schemeClr val="bg1"/>
                </a:solidFill>
                <a:latin typeface="Garamond" panose="02020404030301010803" pitchFamily="18" charset="0"/>
              </a:rPr>
              <a:t>ambivalent</a:t>
            </a:r>
          </a:p>
          <a:p>
            <a:pPr algn="ctr" eaLnBrk="1" hangingPunct="1"/>
            <a:endParaRPr lang="de-DE" altLang="de-DE" sz="28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7513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1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1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1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1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1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1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 animBg="1"/>
      <p:bldP spid="51203" grpId="0" animBg="1"/>
      <p:bldP spid="51204" grpId="0" animBg="1"/>
      <p:bldP spid="51206" grpId="0" animBg="1"/>
      <p:bldP spid="51207" grpId="0" animBg="1"/>
      <p:bldP spid="51209" grpId="0" animBg="1"/>
      <p:bldP spid="51210" grpId="0" animBg="1"/>
      <p:bldP spid="51211" grpId="0" animBg="1"/>
      <p:bldP spid="51212" grpId="0" animBg="1"/>
      <p:bldP spid="512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ihandform 1"/>
          <p:cNvSpPr/>
          <p:nvPr/>
        </p:nvSpPr>
        <p:spPr>
          <a:xfrm>
            <a:off x="609600" y="1453778"/>
            <a:ext cx="10833125" cy="2140670"/>
          </a:xfrm>
          <a:custGeom>
            <a:avLst/>
            <a:gdLst>
              <a:gd name="connsiteX0" fmla="*/ 0 w 10833125"/>
              <a:gd name="connsiteY0" fmla="*/ 1446440 h 2140670"/>
              <a:gd name="connsiteX1" fmla="*/ 1228436 w 10833125"/>
              <a:gd name="connsiteY1" fmla="*/ 975386 h 2140670"/>
              <a:gd name="connsiteX2" fmla="*/ 1403927 w 10833125"/>
              <a:gd name="connsiteY2" fmla="*/ 1852840 h 2140670"/>
              <a:gd name="connsiteX3" fmla="*/ 2530764 w 10833125"/>
              <a:gd name="connsiteY3" fmla="*/ 892258 h 2140670"/>
              <a:gd name="connsiteX4" fmla="*/ 2872509 w 10833125"/>
              <a:gd name="connsiteY4" fmla="*/ 5567 h 2140670"/>
              <a:gd name="connsiteX5" fmla="*/ 3519055 w 10833125"/>
              <a:gd name="connsiteY5" fmla="*/ 1326367 h 2140670"/>
              <a:gd name="connsiteX6" fmla="*/ 3094182 w 10833125"/>
              <a:gd name="connsiteY6" fmla="*/ 1594222 h 2140670"/>
              <a:gd name="connsiteX7" fmla="*/ 4959927 w 10833125"/>
              <a:gd name="connsiteY7" fmla="*/ 2120695 h 2140670"/>
              <a:gd name="connsiteX8" fmla="*/ 4765964 w 10833125"/>
              <a:gd name="connsiteY8" fmla="*/ 827604 h 2140670"/>
              <a:gd name="connsiteX9" fmla="*/ 5458691 w 10833125"/>
              <a:gd name="connsiteY9" fmla="*/ 79458 h 2140670"/>
              <a:gd name="connsiteX10" fmla="*/ 6160655 w 10833125"/>
              <a:gd name="connsiteY10" fmla="*/ 855313 h 2140670"/>
              <a:gd name="connsiteX11" fmla="*/ 7250545 w 10833125"/>
              <a:gd name="connsiteY11" fmla="*/ 1354077 h 2140670"/>
              <a:gd name="connsiteX12" fmla="*/ 7767782 w 10833125"/>
              <a:gd name="connsiteY12" fmla="*/ 689058 h 2140670"/>
              <a:gd name="connsiteX13" fmla="*/ 8571345 w 10833125"/>
              <a:gd name="connsiteY13" fmla="*/ 208767 h 2140670"/>
              <a:gd name="connsiteX14" fmla="*/ 9467273 w 10833125"/>
              <a:gd name="connsiteY14" fmla="*/ 1113931 h 2140670"/>
              <a:gd name="connsiteX15" fmla="*/ 10178473 w 10833125"/>
              <a:gd name="connsiteY15" fmla="*/ 1714295 h 2140670"/>
              <a:gd name="connsiteX16" fmla="*/ 10797309 w 10833125"/>
              <a:gd name="connsiteY16" fmla="*/ 993858 h 2140670"/>
              <a:gd name="connsiteX17" fmla="*/ 10704945 w 10833125"/>
              <a:gd name="connsiteY17" fmla="*/ 864549 h 2140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0833125" h="2140670">
                <a:moveTo>
                  <a:pt x="0" y="1446440"/>
                </a:moveTo>
                <a:cubicBezTo>
                  <a:pt x="497224" y="1177046"/>
                  <a:pt x="994448" y="907653"/>
                  <a:pt x="1228436" y="975386"/>
                </a:cubicBezTo>
                <a:cubicBezTo>
                  <a:pt x="1462424" y="1043119"/>
                  <a:pt x="1186872" y="1866695"/>
                  <a:pt x="1403927" y="1852840"/>
                </a:cubicBezTo>
                <a:cubicBezTo>
                  <a:pt x="1620982" y="1838985"/>
                  <a:pt x="2286000" y="1200137"/>
                  <a:pt x="2530764" y="892258"/>
                </a:cubicBezTo>
                <a:cubicBezTo>
                  <a:pt x="2775528" y="584379"/>
                  <a:pt x="2707794" y="-66784"/>
                  <a:pt x="2872509" y="5567"/>
                </a:cubicBezTo>
                <a:cubicBezTo>
                  <a:pt x="3037224" y="77918"/>
                  <a:pt x="3482110" y="1061591"/>
                  <a:pt x="3519055" y="1326367"/>
                </a:cubicBezTo>
                <a:cubicBezTo>
                  <a:pt x="3556000" y="1591143"/>
                  <a:pt x="2854037" y="1461834"/>
                  <a:pt x="3094182" y="1594222"/>
                </a:cubicBezTo>
                <a:cubicBezTo>
                  <a:pt x="3334327" y="1726610"/>
                  <a:pt x="4681297" y="2248465"/>
                  <a:pt x="4959927" y="2120695"/>
                </a:cubicBezTo>
                <a:cubicBezTo>
                  <a:pt x="5238557" y="1992925"/>
                  <a:pt x="4682837" y="1167810"/>
                  <a:pt x="4765964" y="827604"/>
                </a:cubicBezTo>
                <a:cubicBezTo>
                  <a:pt x="4849091" y="487398"/>
                  <a:pt x="5226243" y="74840"/>
                  <a:pt x="5458691" y="79458"/>
                </a:cubicBezTo>
                <a:cubicBezTo>
                  <a:pt x="5691139" y="84076"/>
                  <a:pt x="5862013" y="642876"/>
                  <a:pt x="6160655" y="855313"/>
                </a:cubicBezTo>
                <a:cubicBezTo>
                  <a:pt x="6459297" y="1067749"/>
                  <a:pt x="6982691" y="1381786"/>
                  <a:pt x="7250545" y="1354077"/>
                </a:cubicBezTo>
                <a:cubicBezTo>
                  <a:pt x="7518399" y="1326368"/>
                  <a:pt x="7547649" y="879943"/>
                  <a:pt x="7767782" y="689058"/>
                </a:cubicBezTo>
                <a:cubicBezTo>
                  <a:pt x="7987915" y="498173"/>
                  <a:pt x="8288097" y="137955"/>
                  <a:pt x="8571345" y="208767"/>
                </a:cubicBezTo>
                <a:cubicBezTo>
                  <a:pt x="8854594" y="279579"/>
                  <a:pt x="9199418" y="863010"/>
                  <a:pt x="9467273" y="1113931"/>
                </a:cubicBezTo>
                <a:cubicBezTo>
                  <a:pt x="9735128" y="1364852"/>
                  <a:pt x="9956800" y="1734307"/>
                  <a:pt x="10178473" y="1714295"/>
                </a:cubicBezTo>
                <a:cubicBezTo>
                  <a:pt x="10400146" y="1694283"/>
                  <a:pt x="10709564" y="1135482"/>
                  <a:pt x="10797309" y="993858"/>
                </a:cubicBezTo>
                <a:cubicBezTo>
                  <a:pt x="10885054" y="852234"/>
                  <a:pt x="10794999" y="858391"/>
                  <a:pt x="10704945" y="864549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134904" y="246999"/>
            <a:ext cx="54874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„Trauer in Bewegung“/Weg/…</a:t>
            </a:r>
            <a:endParaRPr kumimoji="0" lang="de-DE" sz="2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Ellipse 3"/>
          <p:cNvSpPr/>
          <p:nvPr/>
        </p:nvSpPr>
        <p:spPr>
          <a:xfrm>
            <a:off x="341746" y="2410691"/>
            <a:ext cx="914400" cy="914400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34904" y="3432369"/>
            <a:ext cx="18998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Sterbesituation 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Gleichschenkliges Dreieck 5"/>
          <p:cNvSpPr/>
          <p:nvPr/>
        </p:nvSpPr>
        <p:spPr>
          <a:xfrm rot="21258577">
            <a:off x="10262676" y="953150"/>
            <a:ext cx="1060704" cy="914400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Gleichschenkliges Dreieck 6"/>
          <p:cNvSpPr/>
          <p:nvPr/>
        </p:nvSpPr>
        <p:spPr>
          <a:xfrm rot="818168">
            <a:off x="7255163" y="1110389"/>
            <a:ext cx="1060704" cy="91440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Gleichschenkliges Dreieck 7"/>
          <p:cNvSpPr/>
          <p:nvPr/>
        </p:nvSpPr>
        <p:spPr>
          <a:xfrm rot="776107">
            <a:off x="4217190" y="1353642"/>
            <a:ext cx="1060704" cy="9144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Gleichschenkliges Dreieck 8"/>
          <p:cNvSpPr/>
          <p:nvPr/>
        </p:nvSpPr>
        <p:spPr>
          <a:xfrm rot="20350052">
            <a:off x="1020618" y="1269112"/>
            <a:ext cx="1060704" cy="91440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Gleichschenkliges Dreieck 9"/>
          <p:cNvSpPr/>
          <p:nvPr/>
        </p:nvSpPr>
        <p:spPr>
          <a:xfrm rot="954105">
            <a:off x="5652654" y="2292383"/>
            <a:ext cx="1060704" cy="914400"/>
          </a:xfrm>
          <a:prstGeom prst="triangle">
            <a:avLst/>
          </a:prstGeom>
          <a:solidFill>
            <a:srgbClr val="DB57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Gleichschenkliges Dreieck 10"/>
          <p:cNvSpPr/>
          <p:nvPr/>
        </p:nvSpPr>
        <p:spPr>
          <a:xfrm rot="937979">
            <a:off x="8686799" y="2529407"/>
            <a:ext cx="1060704" cy="914400"/>
          </a:xfrm>
          <a:prstGeom prst="triangl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134904" y="4328528"/>
            <a:ext cx="75632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Wichtig für den Trauerweg: Verbindung, Erinnerung, Realisieren…: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dafür unerlässlich:  Blick/einbeziehen der Sterbesituation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3" name="Pfeil nach rechts 12"/>
          <p:cNvSpPr/>
          <p:nvPr/>
        </p:nvSpPr>
        <p:spPr>
          <a:xfrm rot="12865343">
            <a:off x="1012211" y="3408977"/>
            <a:ext cx="2079940" cy="618725"/>
          </a:xfrm>
          <a:prstGeom prst="rightArrow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134904" y="5293625"/>
            <a:ext cx="98780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Bei Trauma im Umfeld der Sterbesituation: Vermeidung/Dissoziation/ wegen „Schutz“....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Verhindert „Bewegung im Trauerprozess“….  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5" name="Abgerundetes Rechteck 14"/>
          <p:cNvSpPr/>
          <p:nvPr/>
        </p:nvSpPr>
        <p:spPr>
          <a:xfrm>
            <a:off x="217004" y="1865589"/>
            <a:ext cx="1992243" cy="1864361"/>
          </a:xfrm>
          <a:prstGeom prst="roundRect">
            <a:avLst/>
          </a:prstGeom>
          <a:solidFill>
            <a:schemeClr val="tx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1026" name="Picture 2" descr="So entstehen Eisberge - Kleine Kinderzeitu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2962" y="1177001"/>
            <a:ext cx="7297615" cy="508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6032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 animBg="1"/>
      <p:bldP spid="14" grpId="0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20" y="202565"/>
            <a:ext cx="11079480" cy="1325563"/>
          </a:xfrm>
        </p:spPr>
        <p:txBody>
          <a:bodyPr/>
          <a:lstStyle/>
          <a:p>
            <a:pPr eaLnBrk="1" hangingPunct="1">
              <a:defRPr/>
            </a:pPr>
            <a:r>
              <a:rPr lang="de-DE" sz="4000" b="1" u="sng" dirty="0" smtClean="0"/>
              <a:t>„</a:t>
            </a:r>
            <a:r>
              <a:rPr lang="de-DE" sz="4000" b="1" u="sng" dirty="0" err="1"/>
              <a:t>T</a:t>
            </a:r>
            <a:r>
              <a:rPr lang="de-DE" sz="4000" b="1" u="sng" dirty="0" err="1" smtClean="0"/>
              <a:t>ramatisches</a:t>
            </a:r>
            <a:r>
              <a:rPr lang="de-DE" sz="4000" b="1" u="sng" dirty="0" smtClean="0"/>
              <a:t> Stress </a:t>
            </a:r>
            <a:r>
              <a:rPr lang="de-DE" sz="4000" b="1" u="sng" dirty="0"/>
              <a:t>– </a:t>
            </a:r>
            <a:r>
              <a:rPr lang="de-DE" sz="4000" b="1" u="sng" dirty="0" smtClean="0"/>
              <a:t>Management“  </a:t>
            </a:r>
            <a:r>
              <a:rPr lang="de-DE" sz="4000" b="1" u="sng" dirty="0"/>
              <a:t>in ersten </a:t>
            </a:r>
            <a:r>
              <a:rPr lang="de-DE" sz="4000" b="1" u="sng" dirty="0" smtClean="0"/>
              <a:t> 4 </a:t>
            </a:r>
            <a:r>
              <a:rPr lang="de-DE" sz="4000" b="1" u="sng" dirty="0"/>
              <a:t>– 8 Wochen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de-DE"/>
              <a:t>Schritte in Richtung „Normalisierung“ und Alltagsstruktur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/>
              <a:t>Äußere Ruhe und Sicherheit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/>
              <a:t>Genügend Schlaf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/>
              <a:t>Bewegung und frische Luft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/>
              <a:t>Gewohnte Tagesstruktur und Sozialkontakte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/>
              <a:t>Zulassen von Gefühlsreaktionen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/>
              <a:t>Kein Alkohol und Drogen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/>
              <a:t>Kreative Tätigkeiten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/>
              <a:t>Rhythmische Tätigkeiten</a:t>
            </a:r>
          </a:p>
        </p:txBody>
      </p:sp>
    </p:spTree>
    <p:extLst>
      <p:ext uri="{BB962C8B-B14F-4D97-AF65-F5344CB8AC3E}">
        <p14:creationId xmlns:p14="http://schemas.microsoft.com/office/powerpoint/2010/main" val="1456048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2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2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/>
      <p:bldP spid="829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b="1" u="sng" dirty="0" err="1" smtClean="0"/>
              <a:t>Pathologisierungen</a:t>
            </a:r>
            <a:r>
              <a:rPr lang="de-DE" b="1" u="sng" dirty="0" smtClean="0"/>
              <a:t> vermeiden</a:t>
            </a:r>
            <a:r>
              <a:rPr lang="de-DE" dirty="0" smtClean="0"/>
              <a:t>: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de-DE" dirty="0"/>
              <a:t>„</a:t>
            </a:r>
            <a:r>
              <a:rPr lang="de-DE" dirty="0" err="1"/>
              <a:t>für‘s</a:t>
            </a:r>
            <a:r>
              <a:rPr lang="de-DE" dirty="0"/>
              <a:t> Leben gezeichnet“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/>
              <a:t>Lange Krankheitszuschreibungen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/>
              <a:t>Invaliditätskarriere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/>
              <a:t>Einfordern von Funktionieren: „Reiß dich zusammen“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 err="1"/>
              <a:t>Pathologisierend</a:t>
            </a:r>
            <a:r>
              <a:rPr lang="de-DE" dirty="0"/>
              <a:t> diagnostizieren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/>
              <a:t>Sofort Psychotherapie empfehlen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 smtClean="0"/>
              <a:t>Trauersymptome sofort </a:t>
            </a:r>
            <a:r>
              <a:rPr lang="de-DE" dirty="0"/>
              <a:t>als </a:t>
            </a:r>
            <a:r>
              <a:rPr lang="de-DE" dirty="0" smtClean="0"/>
              <a:t>„Depression“/Trauma </a:t>
            </a:r>
            <a:r>
              <a:rPr lang="de-DE" dirty="0"/>
              <a:t>definieren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/>
              <a:t>Psychopharmaka</a:t>
            </a:r>
          </a:p>
        </p:txBody>
      </p:sp>
    </p:spTree>
    <p:extLst>
      <p:ext uri="{BB962C8B-B14F-4D97-AF65-F5344CB8AC3E}">
        <p14:creationId xmlns:p14="http://schemas.microsoft.com/office/powerpoint/2010/main" val="1292986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4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/>
      <p:bldP spid="849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de-DE" b="1" u="sng" dirty="0" smtClean="0">
                <a:latin typeface="+mn-lt"/>
              </a:rPr>
              <a:t>Erste Notfallinterventionen: </a:t>
            </a:r>
            <a:endParaRPr lang="de-DE" b="1" u="sng" dirty="0">
              <a:latin typeface="+mn-lt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z="4400" dirty="0"/>
              <a:t>Kontrolle und Steuerung</a:t>
            </a:r>
          </a:p>
          <a:p>
            <a:pPr eaLnBrk="1" hangingPunct="1">
              <a:defRPr/>
            </a:pPr>
            <a:r>
              <a:rPr lang="de-DE" sz="4400" dirty="0"/>
              <a:t>Klarheit </a:t>
            </a:r>
          </a:p>
          <a:p>
            <a:pPr eaLnBrk="1" hangingPunct="1">
              <a:defRPr/>
            </a:pPr>
            <a:r>
              <a:rPr lang="de-DE" sz="4400" dirty="0"/>
              <a:t>Wahrheit</a:t>
            </a:r>
          </a:p>
          <a:p>
            <a:pPr eaLnBrk="1" hangingPunct="1">
              <a:defRPr/>
            </a:pPr>
            <a:r>
              <a:rPr lang="de-DE" sz="4400" dirty="0"/>
              <a:t>„Beziehung“</a:t>
            </a:r>
          </a:p>
          <a:p>
            <a:pPr eaLnBrk="1" hangingPunct="1">
              <a:defRPr/>
            </a:pPr>
            <a:endParaRPr lang="de-DE" sz="5400" dirty="0"/>
          </a:p>
        </p:txBody>
      </p:sp>
    </p:spTree>
    <p:extLst>
      <p:ext uri="{BB962C8B-B14F-4D97-AF65-F5344CB8AC3E}">
        <p14:creationId xmlns:p14="http://schemas.microsoft.com/office/powerpoint/2010/main" val="959804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81200" y="908050"/>
            <a:ext cx="8229600" cy="568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de-DE" sz="6600" dirty="0"/>
              <a:t>Erfahrung der Selbstwirksamkeit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 smtClean="0"/>
              <a:t>„Sicherheit“/ Struktur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 smtClean="0"/>
              <a:t>Ordnung und Transparenz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 smtClean="0"/>
              <a:t>Wertschätzung .... Sie schaffen es/ erinnern an Ressourcen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 smtClean="0"/>
              <a:t>Gewohntes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 smtClean="0"/>
              <a:t>Loben, Loben, Loben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 smtClean="0"/>
              <a:t>Bestärken</a:t>
            </a:r>
          </a:p>
          <a:p>
            <a:pPr eaLnBrk="1" hangingPunct="1">
              <a:lnSpc>
                <a:spcPct val="90000"/>
              </a:lnSpc>
              <a:defRPr/>
            </a:pPr>
            <a:endParaRPr lang="de-DE" dirty="0" smtClean="0"/>
          </a:p>
          <a:p>
            <a:pPr eaLnBrk="1" hangingPunct="1">
              <a:lnSpc>
                <a:spcPct val="90000"/>
              </a:lnSpc>
              <a:defRPr/>
            </a:pPr>
            <a:endParaRPr lang="de-DE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69621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365125"/>
            <a:ext cx="11079480" cy="132556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de-DE" b="1" u="sng" dirty="0">
                <a:latin typeface="+mn-lt"/>
              </a:rPr>
              <a:t>Dissoziations-</a:t>
            </a:r>
            <a:r>
              <a:rPr lang="de-DE" b="1" u="sng" dirty="0" err="1">
                <a:latin typeface="+mn-lt"/>
              </a:rPr>
              <a:t>Stop</a:t>
            </a:r>
            <a:r>
              <a:rPr lang="de-DE" b="1" u="sng" dirty="0">
                <a:latin typeface="+mn-lt"/>
              </a:rPr>
              <a:t>, </a:t>
            </a:r>
            <a:r>
              <a:rPr lang="de-DE" b="1" u="sng" dirty="0" err="1">
                <a:latin typeface="+mn-lt"/>
              </a:rPr>
              <a:t>Reorientierungstechniken</a:t>
            </a:r>
            <a:endParaRPr lang="de-DE" b="1" u="sng" dirty="0">
              <a:latin typeface="+mn-lt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 smtClean="0"/>
              <a:t>Es geht in erster Linie um Rückgewinnung der:</a:t>
            </a:r>
          </a:p>
          <a:p>
            <a:pPr eaLnBrk="1" hangingPunct="1">
              <a:defRPr/>
            </a:pPr>
            <a:r>
              <a:rPr lang="de-DE" sz="4000" b="1" u="sng" dirty="0"/>
              <a:t>Steuerung</a:t>
            </a:r>
          </a:p>
          <a:p>
            <a:pPr eaLnBrk="1" hangingPunct="1">
              <a:defRPr/>
            </a:pPr>
            <a:r>
              <a:rPr lang="de-DE" sz="4000" b="1" u="sng" dirty="0"/>
              <a:t>Top – Down Kontrolle:</a:t>
            </a:r>
          </a:p>
          <a:p>
            <a:pPr lvl="1" eaLnBrk="1" hangingPunct="1">
              <a:defRPr/>
            </a:pPr>
            <a:r>
              <a:rPr lang="de-DE" sz="3200" dirty="0"/>
              <a:t>Das Frontalhirn muss wieder die Kontrolle und Steuerung übernehmen</a:t>
            </a:r>
          </a:p>
        </p:txBody>
      </p:sp>
    </p:spTree>
    <p:extLst>
      <p:ext uri="{BB962C8B-B14F-4D97-AF65-F5344CB8AC3E}">
        <p14:creationId xmlns:p14="http://schemas.microsoft.com/office/powerpoint/2010/main" val="1165119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1030</Words>
  <Application>Microsoft Office PowerPoint</Application>
  <PresentationFormat>Breitbild</PresentationFormat>
  <Paragraphs>176</Paragraphs>
  <Slides>22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31" baseType="lpstr">
      <vt:lpstr>Arial</vt:lpstr>
      <vt:lpstr>Arial Unicode MS</vt:lpstr>
      <vt:lpstr>Calibri</vt:lpstr>
      <vt:lpstr>Calibri Light</vt:lpstr>
      <vt:lpstr>Century Gothic</vt:lpstr>
      <vt:lpstr>Garamond</vt:lpstr>
      <vt:lpstr>Helvetica Neue</vt:lpstr>
      <vt:lpstr>Wingdings</vt:lpstr>
      <vt:lpstr>Office</vt:lpstr>
      <vt:lpstr>PowerPoint-Präsentation</vt:lpstr>
      <vt:lpstr>PowerPoint-Präsentation</vt:lpstr>
      <vt:lpstr>PowerPoint-Präsentation</vt:lpstr>
      <vt:lpstr>PowerPoint-Präsentation</vt:lpstr>
      <vt:lpstr>„Tramatisches Stress – Management“  in ersten  4 – 8 Wochen</vt:lpstr>
      <vt:lpstr>Pathologisierungen vermeiden:</vt:lpstr>
      <vt:lpstr>Erste Notfallinterventionen: </vt:lpstr>
      <vt:lpstr>PowerPoint-Präsentation</vt:lpstr>
      <vt:lpstr>Dissoziations-Stop, Reorientierungstechniken</vt:lpstr>
      <vt:lpstr>Dissoziations-Stop, Reorientierungstechniken </vt:lpstr>
      <vt:lpstr>Gezielte Ablenkungstechnik in akuten Traumasituationen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Bistum Augsburg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Schoeffer Hans</dc:creator>
  <cp:lastModifiedBy>Schoeffer Hans</cp:lastModifiedBy>
  <cp:revision>1</cp:revision>
  <dcterms:created xsi:type="dcterms:W3CDTF">2023-04-21T09:39:39Z</dcterms:created>
  <dcterms:modified xsi:type="dcterms:W3CDTF">2023-04-21T09:40:10Z</dcterms:modified>
</cp:coreProperties>
</file>