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20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26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27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32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43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0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980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91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90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4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732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37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D3AAD-39AB-4C98-A3C6-DBFE9057A7C9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B806D-989E-4B16-9EA5-AA1B2E45F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005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rgbClr val="BF9105"/>
            </a:gs>
            <a:gs pos="0">
              <a:schemeClr val="accent4">
                <a:lumMod val="40000"/>
                <a:lumOff val="60000"/>
              </a:schemeClr>
            </a:gs>
            <a:gs pos="25000">
              <a:schemeClr val="accent4">
                <a:lumMod val="95000"/>
                <a:lumOff val="5000"/>
              </a:schemeClr>
            </a:gs>
            <a:gs pos="85000">
              <a:schemeClr val="accent4">
                <a:lumMod val="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9840" y="969963"/>
            <a:ext cx="9144000" cy="2387600"/>
          </a:xfrm>
        </p:spPr>
        <p:txBody>
          <a:bodyPr>
            <a:noAutofit/>
          </a:bodyPr>
          <a:lstStyle/>
          <a:p>
            <a:r>
              <a:rPr lang="de-DE" sz="9600" b="1" dirty="0" smtClean="0"/>
              <a:t>„Fragen“ -  in der Trauer:</a:t>
            </a:r>
            <a:endParaRPr lang="de-DE" sz="96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66800" y="4018598"/>
            <a:ext cx="9144000" cy="1655762"/>
          </a:xfrm>
        </p:spPr>
        <p:txBody>
          <a:bodyPr>
            <a:normAutofit/>
          </a:bodyPr>
          <a:lstStyle/>
          <a:p>
            <a:r>
              <a:rPr lang="de-DE" sz="9600" b="1" dirty="0" smtClean="0"/>
              <a:t>- Warum -</a:t>
            </a:r>
            <a:endParaRPr lang="de-DE" sz="9600" b="1" dirty="0"/>
          </a:p>
        </p:txBody>
      </p:sp>
    </p:spTree>
    <p:extLst>
      <p:ext uri="{BB962C8B-B14F-4D97-AF65-F5344CB8AC3E}">
        <p14:creationId xmlns:p14="http://schemas.microsoft.com/office/powerpoint/2010/main" val="368949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54984" y="371959"/>
            <a:ext cx="118356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Für manche </a:t>
            </a:r>
            <a:r>
              <a:rPr lang="de-DE" sz="2400" dirty="0" smtClean="0"/>
              <a:t>Trauernde </a:t>
            </a:r>
            <a:r>
              <a:rPr lang="de-DE" sz="2400" dirty="0" smtClean="0"/>
              <a:t>ist auch im Hier und Jetzt noch sehr wichtig eine „formal“ klare, </a:t>
            </a:r>
          </a:p>
          <a:p>
            <a:r>
              <a:rPr lang="de-DE" sz="2400" dirty="0" smtClean="0"/>
              <a:t>„richtige“, verbindliche Antwort zu bekommen. </a:t>
            </a:r>
          </a:p>
          <a:p>
            <a:endParaRPr lang="de-DE" sz="2400" dirty="0"/>
          </a:p>
          <a:p>
            <a:r>
              <a:rPr lang="de-DE" sz="2400" dirty="0" smtClean="0"/>
              <a:t>Eine Antwort von einem „Experten für die </a:t>
            </a:r>
            <a:r>
              <a:rPr lang="de-DE" sz="2400" dirty="0" smtClean="0"/>
              <a:t>Warum-Frage</a:t>
            </a:r>
            <a:r>
              <a:rPr lang="de-DE" sz="2400" dirty="0" smtClean="0"/>
              <a:t>“ kann helfen, „Sinn“ zu finden, bzw. </a:t>
            </a:r>
          </a:p>
          <a:p>
            <a:r>
              <a:rPr lang="de-DE" sz="2400" dirty="0" smtClean="0"/>
              <a:t>damit umzugehen, den „Sinn“ verloren zu haben</a:t>
            </a:r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224726" y="2650211"/>
            <a:ext cx="1101128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Allerdings:</a:t>
            </a:r>
          </a:p>
          <a:p>
            <a:r>
              <a:rPr lang="de-DE" sz="2800" dirty="0" smtClean="0"/>
              <a:t>Für immer weniger </a:t>
            </a:r>
            <a:r>
              <a:rPr lang="de-DE" sz="2800" dirty="0" smtClean="0"/>
              <a:t>Trauernde </a:t>
            </a:r>
            <a:r>
              <a:rPr lang="de-DE" sz="2800" dirty="0" smtClean="0"/>
              <a:t>ist das eine hilfreiche Lösung. </a:t>
            </a:r>
          </a:p>
          <a:p>
            <a:r>
              <a:rPr lang="de-DE" sz="2800" dirty="0" smtClean="0"/>
              <a:t>Vor allem: die „</a:t>
            </a:r>
            <a:r>
              <a:rPr lang="de-DE" sz="2800" dirty="0"/>
              <a:t>U</a:t>
            </a:r>
            <a:r>
              <a:rPr lang="de-DE" sz="2800" dirty="0" smtClean="0"/>
              <a:t>nbedingtheit“ der Antworten (…das musst du glauben, </a:t>
            </a:r>
          </a:p>
          <a:p>
            <a:r>
              <a:rPr lang="de-DE" sz="2800" dirty="0" smtClean="0"/>
              <a:t>… so ist es) wirft viele Fragen auf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39696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859077" y="951362"/>
            <a:ext cx="1867547" cy="48819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Trauernde</a:t>
            </a:r>
            <a:endParaRPr lang="de-DE" dirty="0"/>
          </a:p>
        </p:txBody>
      </p:sp>
      <p:sp>
        <p:nvSpPr>
          <p:cNvPr id="3" name="Pfeil nach rechts 2"/>
          <p:cNvSpPr/>
          <p:nvPr/>
        </p:nvSpPr>
        <p:spPr>
          <a:xfrm>
            <a:off x="5780868" y="1050010"/>
            <a:ext cx="635430" cy="29090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6470542" y="782664"/>
            <a:ext cx="1611824" cy="7439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Warum 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265750" y="4657241"/>
            <a:ext cx="62701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Trauerbegleitung heute: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steht auf Augenhöhe mit den </a:t>
            </a:r>
            <a:r>
              <a:rPr lang="de-DE" dirty="0" smtClean="0"/>
              <a:t>Trauernden</a:t>
            </a: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nennt, spricht über die „Antworten der Religionen“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„erlaubt“ die Frage, arbeitet darauf hin,… blaue Facette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frägt nach „eigenen Versuchen“ zur Antwort den </a:t>
            </a:r>
            <a:r>
              <a:rPr lang="de-DE" dirty="0" smtClean="0"/>
              <a:t>Trauernden</a:t>
            </a: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hält die Unsicherheit, Unklarheit und den Schmerz mit aus 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650569" y="959111"/>
            <a:ext cx="1867546" cy="4804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Trauerbegleitung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859077" y="2055076"/>
            <a:ext cx="2179636" cy="36933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Christentum, Islam,…</a:t>
            </a:r>
            <a:endParaRPr lang="de-DE" dirty="0"/>
          </a:p>
        </p:txBody>
      </p:sp>
      <p:sp>
        <p:nvSpPr>
          <p:cNvPr id="10" name="Nach oben gebogener Pfeil 9"/>
          <p:cNvSpPr/>
          <p:nvPr/>
        </p:nvSpPr>
        <p:spPr>
          <a:xfrm rot="5400000">
            <a:off x="2301498" y="1689316"/>
            <a:ext cx="850392" cy="731520"/>
          </a:xfrm>
          <a:prstGeom prst="bentUp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ysClr val="windowText" lastClr="00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859077" y="2583569"/>
            <a:ext cx="4924105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Warum-Frage </a:t>
            </a:r>
            <a:r>
              <a:rPr lang="de-DE" dirty="0" smtClean="0"/>
              <a:t>„erlaubt“, wird bewusst zum Thema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3859077" y="3091912"/>
            <a:ext cx="6524671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„…gibt es bei dir </a:t>
            </a:r>
            <a:r>
              <a:rPr lang="de-DE" dirty="0" smtClean="0"/>
              <a:t>eine </a:t>
            </a:r>
            <a:r>
              <a:rPr lang="de-DE" dirty="0" smtClean="0"/>
              <a:t>Richtung, in </a:t>
            </a:r>
            <a:r>
              <a:rPr lang="de-DE" dirty="0" smtClean="0"/>
              <a:t>die </a:t>
            </a:r>
            <a:r>
              <a:rPr lang="de-DE" dirty="0" smtClean="0"/>
              <a:t>eine Antwort gehen könnte..“ 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3859077" y="3667064"/>
            <a:ext cx="2354234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„Ich bin an deiner </a:t>
            </a:r>
            <a:r>
              <a:rPr lang="de-DE" dirty="0"/>
              <a:t>S</a:t>
            </a:r>
            <a:r>
              <a:rPr lang="de-DE" dirty="0" smtClean="0"/>
              <a:t>eite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998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48711" y="356460"/>
            <a:ext cx="4415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Die Frage nach dem „Wozu“: </a:t>
            </a:r>
            <a:endParaRPr lang="de-DE" sz="2800" dirty="0"/>
          </a:p>
        </p:txBody>
      </p:sp>
      <p:sp>
        <p:nvSpPr>
          <p:cNvPr id="3" name="Textfeld 2"/>
          <p:cNvSpPr txBox="1"/>
          <p:nvPr/>
        </p:nvSpPr>
        <p:spPr>
          <a:xfrm>
            <a:off x="480447" y="1232115"/>
            <a:ext cx="862563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Auf der „existentiellen Ebene“ geht auch die „Wozu-Frage“ in eine religiöse Richtung: </a:t>
            </a:r>
          </a:p>
          <a:p>
            <a:r>
              <a:rPr lang="de-DE" dirty="0" smtClean="0"/>
              <a:t>„Gott weiß wozu es gut ist</a:t>
            </a:r>
            <a:r>
              <a:rPr lang="de-DE" dirty="0" smtClean="0"/>
              <a:t>“…  „Gott </a:t>
            </a:r>
            <a:r>
              <a:rPr lang="de-DE" dirty="0" smtClean="0"/>
              <a:t>hat seinen Plan“…</a:t>
            </a:r>
          </a:p>
          <a:p>
            <a:endParaRPr lang="de-DE" dirty="0"/>
          </a:p>
          <a:p>
            <a:r>
              <a:rPr lang="de-DE" dirty="0" smtClean="0"/>
              <a:t>Therapeutisch ist nach dem Wozu zu fragen sinnvoll. </a:t>
            </a:r>
          </a:p>
          <a:p>
            <a:r>
              <a:rPr lang="de-DE" sz="2800" b="1" dirty="0" smtClean="0"/>
              <a:t>Aber Achtung: das gilt nicht für die „Existentielle Ebene“.</a:t>
            </a:r>
            <a:endParaRPr lang="de-DE" sz="28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34691" y="3533613"/>
            <a:ext cx="396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„Innerpsychisch“/psychologische Ebene:</a:t>
            </a:r>
            <a:endParaRPr lang="de-DE" dirty="0"/>
          </a:p>
        </p:txBody>
      </p:sp>
      <p:sp>
        <p:nvSpPr>
          <p:cNvPr id="5" name="Ellipse 4"/>
          <p:cNvSpPr/>
          <p:nvPr/>
        </p:nvSpPr>
        <p:spPr>
          <a:xfrm>
            <a:off x="3983062" y="5109710"/>
            <a:ext cx="2743201" cy="9519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Situation:</a:t>
            </a:r>
          </a:p>
          <a:p>
            <a:pPr algn="ctr"/>
            <a:r>
              <a:rPr lang="de-DE" dirty="0" smtClean="0"/>
              <a:t>„</a:t>
            </a:r>
            <a:r>
              <a:rPr lang="de-DE" sz="1200" dirty="0" smtClean="0"/>
              <a:t>Ich werde im Streit </a:t>
            </a:r>
            <a:r>
              <a:rPr lang="de-DE" sz="1200" dirty="0" smtClean="0"/>
              <a:t>immer </a:t>
            </a:r>
            <a:r>
              <a:rPr lang="de-DE" sz="1200" dirty="0" smtClean="0"/>
              <a:t>so schnell wütend…</a:t>
            </a:r>
            <a:r>
              <a:rPr lang="de-DE" dirty="0" smtClean="0"/>
              <a:t>“ </a:t>
            </a:r>
            <a:endParaRPr lang="de-DE" dirty="0"/>
          </a:p>
        </p:txBody>
      </p:sp>
      <p:sp>
        <p:nvSpPr>
          <p:cNvPr id="9" name="Pfeil nach links 8"/>
          <p:cNvSpPr/>
          <p:nvPr/>
        </p:nvSpPr>
        <p:spPr>
          <a:xfrm>
            <a:off x="1167176" y="5343353"/>
            <a:ext cx="2743200" cy="484632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1405346" y="4650718"/>
            <a:ext cx="23023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 smtClean="0"/>
              <a:t>Warum</a:t>
            </a:r>
            <a:r>
              <a:rPr lang="de-DE" sz="1200" dirty="0" smtClean="0"/>
              <a:t>: in der Vergangenheit </a:t>
            </a:r>
          </a:p>
          <a:p>
            <a:r>
              <a:rPr lang="de-DE" sz="1200" dirty="0" smtClean="0"/>
              <a:t>muss es einen Grund </a:t>
            </a:r>
            <a:r>
              <a:rPr lang="de-DE" sz="1200" dirty="0"/>
              <a:t>d</a:t>
            </a:r>
            <a:r>
              <a:rPr lang="de-DE" sz="1200" dirty="0" smtClean="0"/>
              <a:t>afür geben</a:t>
            </a:r>
            <a:endParaRPr lang="de-DE" sz="12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104613" y="5433826"/>
            <a:ext cx="860156" cy="30368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Grund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57736" y="6061629"/>
            <a:ext cx="3994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„Warum“: eher </a:t>
            </a:r>
            <a:r>
              <a:rPr lang="de-DE" dirty="0" smtClean="0"/>
              <a:t>vergangenheitsorientiert</a:t>
            </a:r>
            <a:endParaRPr lang="de-DE" dirty="0" smtClean="0"/>
          </a:p>
          <a:p>
            <a:r>
              <a:rPr lang="de-DE" smtClean="0"/>
              <a:t>„Wozu“: </a:t>
            </a:r>
            <a:r>
              <a:rPr lang="de-DE" dirty="0" smtClean="0"/>
              <a:t>Perspektive in die Zukunft</a:t>
            </a:r>
            <a:endParaRPr lang="de-DE" dirty="0"/>
          </a:p>
        </p:txBody>
      </p:sp>
      <p:sp>
        <p:nvSpPr>
          <p:cNvPr id="13" name="Pfeil nach rechts 12"/>
          <p:cNvSpPr/>
          <p:nvPr/>
        </p:nvSpPr>
        <p:spPr>
          <a:xfrm>
            <a:off x="6863939" y="5343353"/>
            <a:ext cx="2961985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6943240" y="4645987"/>
            <a:ext cx="352340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 smtClean="0"/>
              <a:t>Wozu</a:t>
            </a:r>
            <a:r>
              <a:rPr lang="de-DE" dirty="0" smtClean="0"/>
              <a:t>: </a:t>
            </a:r>
            <a:r>
              <a:rPr lang="de-DE" sz="1200" dirty="0" smtClean="0"/>
              <a:t>orientiert in die Zukunft, das Verhalten hat </a:t>
            </a:r>
          </a:p>
          <a:p>
            <a:r>
              <a:rPr lang="de-DE" sz="1200" dirty="0" smtClean="0"/>
              <a:t>einen „guten Grund“, um den geht es …</a:t>
            </a:r>
            <a:endParaRPr lang="de-DE" sz="1200" dirty="0"/>
          </a:p>
        </p:txBody>
      </p:sp>
      <p:sp>
        <p:nvSpPr>
          <p:cNvPr id="16" name="Abgerundetes Rechteck 15"/>
          <p:cNvSpPr/>
          <p:nvPr/>
        </p:nvSpPr>
        <p:spPr>
          <a:xfrm>
            <a:off x="10163274" y="5335907"/>
            <a:ext cx="1561194" cy="48014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Funktion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326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9" grpId="0" animBg="1"/>
      <p:bldP spid="10" grpId="0"/>
      <p:bldP spid="11" grpId="0" animBg="1"/>
      <p:bldP spid="12" grpId="0"/>
      <p:bldP spid="13" grpId="0" animBg="1"/>
      <p:bldP spid="15" grpId="0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34720" y="690880"/>
            <a:ext cx="987219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Alle Trauernden fragen: </a:t>
            </a:r>
          </a:p>
          <a:p>
            <a:r>
              <a:rPr lang="de-DE" sz="7200" dirty="0" smtClean="0"/>
              <a:t>Warum, Weshalb, Wozu,..</a:t>
            </a:r>
          </a:p>
          <a:p>
            <a:pPr marL="857250" indent="-857250">
              <a:buFontTx/>
              <a:buChar char="-"/>
            </a:pPr>
            <a:endParaRPr lang="de-DE" sz="7200" dirty="0" smtClean="0"/>
          </a:p>
          <a:p>
            <a:endParaRPr lang="de-DE" sz="7200" dirty="0"/>
          </a:p>
        </p:txBody>
      </p:sp>
      <p:sp>
        <p:nvSpPr>
          <p:cNvPr id="3" name="Textfeld 2"/>
          <p:cNvSpPr txBox="1"/>
          <p:nvPr/>
        </p:nvSpPr>
        <p:spPr>
          <a:xfrm>
            <a:off x="2479040" y="3606800"/>
            <a:ext cx="65925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Heute: „Warum“ </a:t>
            </a:r>
            <a:endParaRPr lang="de-DE" sz="7200" dirty="0"/>
          </a:p>
        </p:txBody>
      </p:sp>
    </p:spTree>
    <p:extLst>
      <p:ext uri="{BB962C8B-B14F-4D97-AF65-F5344CB8AC3E}">
        <p14:creationId xmlns:p14="http://schemas.microsoft.com/office/powerpoint/2010/main" val="43345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645920" y="508000"/>
            <a:ext cx="89947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„Du darfst nicht nach </a:t>
            </a:r>
          </a:p>
          <a:p>
            <a:r>
              <a:rPr lang="de-DE" sz="7200" dirty="0" smtClean="0"/>
              <a:t>dem „Warum“ fragen…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554480" y="3037840"/>
            <a:ext cx="85917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… du bekommst keine </a:t>
            </a:r>
          </a:p>
          <a:p>
            <a:r>
              <a:rPr lang="de-DE" sz="7200" dirty="0" smtClean="0"/>
              <a:t>Antwort darauf…“</a:t>
            </a:r>
            <a:endParaRPr lang="de-DE" sz="7200" dirty="0"/>
          </a:p>
        </p:txBody>
      </p:sp>
    </p:spTree>
    <p:extLst>
      <p:ext uri="{BB962C8B-B14F-4D97-AF65-F5344CB8AC3E}">
        <p14:creationId xmlns:p14="http://schemas.microsoft.com/office/powerpoint/2010/main" val="244546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06400" y="243840"/>
            <a:ext cx="11757258" cy="587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800" dirty="0" smtClean="0"/>
              <a:t>Falsch: </a:t>
            </a:r>
          </a:p>
          <a:p>
            <a:r>
              <a:rPr lang="de-DE" sz="4800" dirty="0" smtClean="0"/>
              <a:t>Unterschied zwischen „fragen“ und „Antwort</a:t>
            </a:r>
          </a:p>
          <a:p>
            <a:r>
              <a:rPr lang="de-DE" sz="4800" dirty="0" smtClean="0"/>
              <a:t>bekommen“</a:t>
            </a:r>
          </a:p>
          <a:p>
            <a:r>
              <a:rPr lang="de-DE" sz="4800" dirty="0" smtClean="0"/>
              <a:t>Wenn Menschen nur „fragen dürfen“, wenn </a:t>
            </a:r>
          </a:p>
          <a:p>
            <a:r>
              <a:rPr lang="de-DE" sz="4800" dirty="0" smtClean="0"/>
              <a:t>sie vorher schon wüssten, dass sie eine </a:t>
            </a:r>
          </a:p>
          <a:p>
            <a:r>
              <a:rPr lang="de-DE" sz="4800" dirty="0" smtClean="0"/>
              <a:t>„richtige Antwort“ bekommen, wäre „Lernen“,</a:t>
            </a:r>
          </a:p>
          <a:p>
            <a:r>
              <a:rPr lang="de-DE" sz="4800" dirty="0" smtClean="0"/>
              <a:t>„Wissenschaft“ unmöglich. 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283379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4000" y="447040"/>
            <a:ext cx="1210927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 smtClean="0"/>
              <a:t>1. Grundsatz</a:t>
            </a:r>
            <a:r>
              <a:rPr lang="de-DE" sz="9600" dirty="0" smtClean="0"/>
              <a:t>:  </a:t>
            </a:r>
            <a:r>
              <a:rPr lang="de-DE" sz="2800" dirty="0" smtClean="0"/>
              <a:t>(für Begleitende und Trauernde)</a:t>
            </a:r>
          </a:p>
          <a:p>
            <a:endParaRPr lang="de-DE" sz="6600" dirty="0" smtClean="0"/>
          </a:p>
          <a:p>
            <a:r>
              <a:rPr lang="de-DE" sz="6600" dirty="0" smtClean="0"/>
              <a:t>Fragen dürfen nie </a:t>
            </a:r>
          </a:p>
          <a:p>
            <a:r>
              <a:rPr lang="de-DE" sz="6600" dirty="0" smtClean="0"/>
              <a:t>„ausgeschlossen“ werden, </a:t>
            </a:r>
          </a:p>
          <a:p>
            <a:r>
              <a:rPr lang="de-DE" sz="6600" dirty="0" smtClean="0"/>
              <a:t>es gibt </a:t>
            </a:r>
            <a:r>
              <a:rPr lang="de-DE" sz="6600" dirty="0" smtClean="0"/>
              <a:t>keine </a:t>
            </a:r>
            <a:r>
              <a:rPr lang="de-DE" sz="6600" dirty="0" smtClean="0"/>
              <a:t>„unerlaubten Fragen“</a:t>
            </a:r>
            <a:endParaRPr lang="de-DE" sz="6600" dirty="0"/>
          </a:p>
        </p:txBody>
      </p:sp>
    </p:spTree>
    <p:extLst>
      <p:ext uri="{BB962C8B-B14F-4D97-AF65-F5344CB8AC3E}">
        <p14:creationId xmlns:p14="http://schemas.microsoft.com/office/powerpoint/2010/main" val="428039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203200" y="3698239"/>
            <a:ext cx="2377440" cy="11887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Trauernde „fragen“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4180591" y="370225"/>
            <a:ext cx="2768599" cy="1259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Person von Außen:</a:t>
            </a:r>
            <a:endParaRPr lang="de-DE" dirty="0"/>
          </a:p>
        </p:txBody>
      </p:sp>
      <p:sp>
        <p:nvSpPr>
          <p:cNvPr id="5" name="Pfeil nach unten 4"/>
          <p:cNvSpPr/>
          <p:nvPr/>
        </p:nvSpPr>
        <p:spPr>
          <a:xfrm rot="2490093">
            <a:off x="3209421" y="1637579"/>
            <a:ext cx="484632" cy="1866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2806693" y="3261360"/>
            <a:ext cx="92125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„Du darfst nicht fragen, du bekommst keine Antwort“</a:t>
            </a:r>
          </a:p>
          <a:p>
            <a:r>
              <a:rPr lang="de-DE" sz="2800" dirty="0" smtClean="0"/>
              <a:t>„Du darfst nicht fragen, du stellst den </a:t>
            </a:r>
            <a:r>
              <a:rPr lang="de-DE" sz="2800" dirty="0" smtClean="0"/>
              <a:t>„</a:t>
            </a:r>
            <a:r>
              <a:rPr lang="de-DE" sz="2800" dirty="0" smtClean="0"/>
              <a:t>Willen </a:t>
            </a:r>
            <a:r>
              <a:rPr lang="de-DE" sz="2800" dirty="0" smtClean="0"/>
              <a:t>Gottes in </a:t>
            </a:r>
            <a:r>
              <a:rPr lang="de-DE" sz="2800" dirty="0" smtClean="0"/>
              <a:t>Frage“</a:t>
            </a:r>
            <a:endParaRPr lang="de-DE" sz="2800" dirty="0" smtClean="0"/>
          </a:p>
          <a:p>
            <a:r>
              <a:rPr lang="de-DE" sz="2800" dirty="0" smtClean="0"/>
              <a:t>…. </a:t>
            </a:r>
            <a:endParaRPr lang="de-DE" sz="2800" dirty="0"/>
          </a:p>
        </p:txBody>
      </p:sp>
      <p:sp>
        <p:nvSpPr>
          <p:cNvPr id="7" name="Rechteck 6"/>
          <p:cNvSpPr/>
          <p:nvPr/>
        </p:nvSpPr>
        <p:spPr>
          <a:xfrm>
            <a:off x="132080" y="4978400"/>
            <a:ext cx="11887200" cy="1879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000" dirty="0" smtClean="0"/>
              <a:t>Welche</a:t>
            </a:r>
            <a:r>
              <a:rPr lang="de-DE" sz="4000" b="1" u="sng" dirty="0" smtClean="0"/>
              <a:t> Auswirkungen</a:t>
            </a:r>
            <a:r>
              <a:rPr lang="de-DE" sz="4000" dirty="0" smtClean="0"/>
              <a:t>, hat es </a:t>
            </a:r>
            <a:r>
              <a:rPr lang="de-DE" sz="4000" dirty="0" smtClean="0"/>
              <a:t>„Fragen</a:t>
            </a:r>
            <a:r>
              <a:rPr lang="de-DE" sz="4000" dirty="0" smtClean="0"/>
              <a:t>“, auszuschließen, </a:t>
            </a:r>
          </a:p>
          <a:p>
            <a:r>
              <a:rPr lang="de-DE" sz="4000" dirty="0" smtClean="0"/>
              <a:t>zu  exkludieren… 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26213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915920" y="486725"/>
            <a:ext cx="5148397" cy="101566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6000" dirty="0" smtClean="0"/>
              <a:t>Warum – Frage:</a:t>
            </a:r>
            <a:endParaRPr lang="de-DE" sz="6000" dirty="0"/>
          </a:p>
        </p:txBody>
      </p:sp>
      <p:sp>
        <p:nvSpPr>
          <p:cNvPr id="3" name="Pfeil nach unten 2"/>
          <p:cNvSpPr/>
          <p:nvPr/>
        </p:nvSpPr>
        <p:spPr>
          <a:xfrm rot="1510321">
            <a:off x="2306319" y="1806234"/>
            <a:ext cx="626872" cy="177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Pfeil nach unten 3"/>
          <p:cNvSpPr/>
          <p:nvPr/>
        </p:nvSpPr>
        <p:spPr>
          <a:xfrm rot="19938876">
            <a:off x="8159720" y="1801190"/>
            <a:ext cx="626872" cy="177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96240" y="4307840"/>
            <a:ext cx="544617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 smtClean="0"/>
              <a:t>Inhalt:</a:t>
            </a:r>
          </a:p>
          <a:p>
            <a:r>
              <a:rPr lang="de-DE" sz="2800" dirty="0" smtClean="0"/>
              <a:t>„Grund“: </a:t>
            </a:r>
          </a:p>
          <a:p>
            <a:r>
              <a:rPr lang="de-DE" sz="2800" dirty="0" smtClean="0"/>
              <a:t>welche Krankheit, welche „Ursache“</a:t>
            </a:r>
            <a:endParaRPr lang="de-DE" sz="2800" dirty="0"/>
          </a:p>
        </p:txBody>
      </p:sp>
      <p:sp>
        <p:nvSpPr>
          <p:cNvPr id="7" name="Textfeld 6"/>
          <p:cNvSpPr txBox="1"/>
          <p:nvPr/>
        </p:nvSpPr>
        <p:spPr>
          <a:xfrm>
            <a:off x="7782560" y="4307840"/>
            <a:ext cx="38236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 smtClean="0"/>
              <a:t>Existentiell:</a:t>
            </a:r>
          </a:p>
          <a:p>
            <a:r>
              <a:rPr lang="de-DE" sz="2800" dirty="0" smtClean="0"/>
              <a:t>…es geht um den Sinn …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95924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23520" y="56138"/>
            <a:ext cx="12124666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6600" b="1" u="sng" dirty="0" smtClean="0"/>
              <a:t>„Existentielles – Warum“: </a:t>
            </a:r>
          </a:p>
          <a:p>
            <a:r>
              <a:rPr lang="de-DE" sz="6600" dirty="0" smtClean="0"/>
              <a:t>Der Tod ist das absolute </a:t>
            </a:r>
          </a:p>
          <a:p>
            <a:r>
              <a:rPr lang="de-DE" sz="6600" dirty="0" smtClean="0"/>
              <a:t>Zerbrechen von „Sinn“</a:t>
            </a:r>
            <a:r>
              <a:rPr lang="de-DE" sz="4800" dirty="0" smtClean="0"/>
              <a:t>(Konstruktionen)</a:t>
            </a:r>
          </a:p>
          <a:p>
            <a:endParaRPr lang="de-DE" sz="4000" dirty="0" smtClean="0"/>
          </a:p>
          <a:p>
            <a:endParaRPr lang="de-DE" sz="4000" dirty="0"/>
          </a:p>
          <a:p>
            <a:r>
              <a:rPr lang="de-DE" sz="6600" dirty="0" smtClean="0"/>
              <a:t>„Warum“ – Fragen versuchen </a:t>
            </a:r>
          </a:p>
          <a:p>
            <a:r>
              <a:rPr lang="de-DE" sz="6600" dirty="0" smtClean="0"/>
              <a:t>„Sinn“ neu zu finden</a:t>
            </a:r>
            <a:endParaRPr lang="de-DE" sz="6600" dirty="0"/>
          </a:p>
        </p:txBody>
      </p:sp>
    </p:spTree>
    <p:extLst>
      <p:ext uri="{BB962C8B-B14F-4D97-AF65-F5344CB8AC3E}">
        <p14:creationId xmlns:p14="http://schemas.microsoft.com/office/powerpoint/2010/main" val="23027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47973" y="152807"/>
            <a:ext cx="5126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Warum-Frage „früher“: </a:t>
            </a:r>
            <a:endParaRPr lang="de-DE" sz="4000" dirty="0"/>
          </a:p>
        </p:txBody>
      </p:sp>
      <p:sp>
        <p:nvSpPr>
          <p:cNvPr id="3" name="Textfeld 2"/>
          <p:cNvSpPr txBox="1"/>
          <p:nvPr/>
        </p:nvSpPr>
        <p:spPr>
          <a:xfrm>
            <a:off x="247973" y="860693"/>
            <a:ext cx="546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F</a:t>
            </a:r>
            <a:r>
              <a:rPr lang="de-DE" sz="2400" dirty="0" smtClean="0"/>
              <a:t>ormal klare, direkte religiöse Antworten:  </a:t>
            </a: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247973" y="1375542"/>
            <a:ext cx="11220379" cy="3031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Islam: Leid spielt eine wichtige Rolle bei der </a:t>
            </a:r>
            <a:r>
              <a:rPr lang="de-DE" dirty="0"/>
              <a:t>E</a:t>
            </a:r>
            <a:r>
              <a:rPr lang="de-DE" dirty="0" smtClean="0"/>
              <a:t>rkenntnis Gottes. Warum Schlimmes </a:t>
            </a:r>
            <a:r>
              <a:rPr lang="de-DE" dirty="0" smtClean="0"/>
              <a:t>passiert, </a:t>
            </a:r>
            <a:r>
              <a:rPr lang="de-DE" dirty="0" smtClean="0"/>
              <a:t>hat etwas mit der </a:t>
            </a:r>
          </a:p>
          <a:p>
            <a:r>
              <a:rPr lang="de-DE" dirty="0"/>
              <a:t> </a:t>
            </a:r>
            <a:r>
              <a:rPr lang="de-DE" dirty="0" smtClean="0"/>
              <a:t>         „Frevelhaftigkeit“ der Menschen zu tun. Insgesamt in Richtung „Strafe“ und „Prüfung der Treue zu Gott“.</a:t>
            </a:r>
          </a:p>
          <a:p>
            <a:endParaRPr lang="de-DE" dirty="0"/>
          </a:p>
          <a:p>
            <a:r>
              <a:rPr lang="de-DE" dirty="0" smtClean="0"/>
              <a:t>Buddhismus: Die Ursache ist im Menschen selbst, es ist die Grundbedingung des Menschseins.  Das Leben ist deshalb </a:t>
            </a:r>
          </a:p>
          <a:p>
            <a:r>
              <a:rPr lang="de-DE" dirty="0"/>
              <a:t> </a:t>
            </a:r>
            <a:r>
              <a:rPr lang="de-DE" dirty="0" smtClean="0"/>
              <a:t>          </a:t>
            </a:r>
            <a:r>
              <a:rPr lang="de-DE" dirty="0" smtClean="0"/>
              <a:t>             von </a:t>
            </a:r>
            <a:r>
              <a:rPr lang="de-DE" dirty="0" smtClean="0"/>
              <a:t>Leid geprägt, man kann durch den „achtfachen Weg“ </a:t>
            </a:r>
            <a:r>
              <a:rPr lang="de-DE" dirty="0" smtClean="0"/>
              <a:t>beenden.</a:t>
            </a:r>
            <a:endParaRPr lang="de-DE" dirty="0" smtClean="0"/>
          </a:p>
          <a:p>
            <a:endParaRPr lang="de-DE" sz="1100" dirty="0"/>
          </a:p>
          <a:p>
            <a:r>
              <a:rPr lang="de-DE" dirty="0" smtClean="0"/>
              <a:t>Hinduismus: Wiedergeburt, Karma </a:t>
            </a:r>
          </a:p>
          <a:p>
            <a:endParaRPr lang="de-DE" dirty="0"/>
          </a:p>
          <a:p>
            <a:r>
              <a:rPr lang="de-DE" dirty="0" smtClean="0"/>
              <a:t>Christentum: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150266" y="4283222"/>
            <a:ext cx="1844299" cy="67417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Warum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7811144" y="4043749"/>
            <a:ext cx="2193011" cy="110425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Experten für „</a:t>
            </a:r>
            <a:r>
              <a:rPr lang="de-DE" dirty="0" smtClean="0"/>
              <a:t>Warum- </a:t>
            </a:r>
            <a:r>
              <a:rPr lang="de-DE" dirty="0" smtClean="0"/>
              <a:t>Fragen“ sind/waren die Priester</a:t>
            </a:r>
            <a:endParaRPr lang="de-DE" dirty="0"/>
          </a:p>
        </p:txBody>
      </p:sp>
      <p:sp>
        <p:nvSpPr>
          <p:cNvPr id="8" name="Pfeil nach rechts 7"/>
          <p:cNvSpPr/>
          <p:nvPr/>
        </p:nvSpPr>
        <p:spPr>
          <a:xfrm rot="10800000">
            <a:off x="4633197" y="4472766"/>
            <a:ext cx="1652584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899926" y="5338610"/>
            <a:ext cx="40869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 „Wahrheit“, der Sinn wird von außen, </a:t>
            </a:r>
          </a:p>
          <a:p>
            <a:r>
              <a:rPr lang="de-DE" dirty="0" smtClean="0"/>
              <a:t>durch Vertreter der Religionen definiert </a:t>
            </a:r>
          </a:p>
          <a:p>
            <a:r>
              <a:rPr lang="de-DE" dirty="0" smtClean="0"/>
              <a:t>„Die Kirche weiß die Antwort“:</a:t>
            </a:r>
          </a:p>
          <a:p>
            <a:r>
              <a:rPr lang="de-DE" dirty="0" smtClean="0"/>
              <a:t>Strafe… Prüfung… Buße…. 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162733" y="4315724"/>
            <a:ext cx="1185620" cy="64586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Trauernde</a:t>
            </a:r>
            <a:endParaRPr lang="de-DE" dirty="0"/>
          </a:p>
        </p:txBody>
      </p:sp>
      <p:sp>
        <p:nvSpPr>
          <p:cNvPr id="11" name="Pfeil nach rechts 10"/>
          <p:cNvSpPr/>
          <p:nvPr/>
        </p:nvSpPr>
        <p:spPr>
          <a:xfrm>
            <a:off x="1525785" y="4595877"/>
            <a:ext cx="461199" cy="23840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708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Office PowerPoint</Application>
  <PresentationFormat>Breitbild</PresentationFormat>
  <Paragraphs>98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„Fragen“ -  in der Trauer: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„Fragen“ -  in der Trauer:</dc:title>
  <dc:creator>Schoeffer Hans</dc:creator>
  <cp:lastModifiedBy>Gottfried Peggy</cp:lastModifiedBy>
  <cp:revision>27</cp:revision>
  <dcterms:created xsi:type="dcterms:W3CDTF">2025-05-15T06:34:59Z</dcterms:created>
  <dcterms:modified xsi:type="dcterms:W3CDTF">2025-05-21T07:25:25Z</dcterms:modified>
</cp:coreProperties>
</file>