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68" r:id="rId11"/>
    <p:sldId id="270" r:id="rId12"/>
    <p:sldId id="26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FF35-088B-43C8-BC30-1FBB18820E4F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69CD-E732-4B2A-9062-2E3E9AD7D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68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FF35-088B-43C8-BC30-1FBB18820E4F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69CD-E732-4B2A-9062-2E3E9AD7D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01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FF35-088B-43C8-BC30-1FBB18820E4F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69CD-E732-4B2A-9062-2E3E9AD7D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57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FF35-088B-43C8-BC30-1FBB18820E4F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69CD-E732-4B2A-9062-2E3E9AD7D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95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FF35-088B-43C8-BC30-1FBB18820E4F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69CD-E732-4B2A-9062-2E3E9AD7D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43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FF35-088B-43C8-BC30-1FBB18820E4F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69CD-E732-4B2A-9062-2E3E9AD7D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90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FF35-088B-43C8-BC30-1FBB18820E4F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69CD-E732-4B2A-9062-2E3E9AD7D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18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FF35-088B-43C8-BC30-1FBB18820E4F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69CD-E732-4B2A-9062-2E3E9AD7D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81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FF35-088B-43C8-BC30-1FBB18820E4F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69CD-E732-4B2A-9062-2E3E9AD7D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53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FF35-088B-43C8-BC30-1FBB18820E4F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69CD-E732-4B2A-9062-2E3E9AD7D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0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FF35-088B-43C8-BC30-1FBB18820E4F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69CD-E732-4B2A-9062-2E3E9AD7D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92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2FF35-088B-43C8-BC30-1FBB18820E4F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69CD-E732-4B2A-9062-2E3E9AD7D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04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2485" y="-706438"/>
            <a:ext cx="9144000" cy="2387600"/>
          </a:xfrm>
        </p:spPr>
        <p:txBody>
          <a:bodyPr/>
          <a:lstStyle/>
          <a:p>
            <a:r>
              <a:rPr lang="de-DE" dirty="0" smtClean="0"/>
              <a:t>„Wege mit der Trauer“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58921" y="2338316"/>
            <a:ext cx="9144000" cy="1655762"/>
          </a:xfrm>
        </p:spPr>
        <p:txBody>
          <a:bodyPr/>
          <a:lstStyle/>
          <a:p>
            <a:pPr algn="l"/>
            <a:r>
              <a:rPr lang="de-DE" dirty="0" smtClean="0"/>
              <a:t>„Trauerwege“</a:t>
            </a:r>
          </a:p>
          <a:p>
            <a:pPr algn="l"/>
            <a:r>
              <a:rPr lang="de-DE" dirty="0" smtClean="0"/>
              <a:t>„Die Trauer ist immer mit dabei“</a:t>
            </a:r>
          </a:p>
          <a:p>
            <a:pPr algn="l"/>
            <a:r>
              <a:rPr lang="de-DE" dirty="0" smtClean="0"/>
              <a:t>„Die Trauer begleitet mich in meinem Leben“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40600" y="4161033"/>
            <a:ext cx="7412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Trauernde haben das Gefühl, </a:t>
            </a:r>
          </a:p>
          <a:p>
            <a:r>
              <a:rPr lang="de-DE" sz="3600" dirty="0" smtClean="0"/>
              <a:t>„DIE“ Trauer ist wie eine Begleiterin/er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9568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6225" y="1256467"/>
            <a:ext cx="1071983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800" dirty="0" smtClean="0"/>
              <a:t>freundlicher, wertschätzender Umgang</a:t>
            </a:r>
          </a:p>
          <a:p>
            <a:pPr marL="285750" indent="-285750">
              <a:buFontTx/>
              <a:buChar char="-"/>
            </a:pPr>
            <a:r>
              <a:rPr lang="de-DE" sz="2800" dirty="0" smtClean="0"/>
              <a:t>Trauer(Begleiterin) nicht abwerten… wertschätzen:</a:t>
            </a:r>
          </a:p>
          <a:p>
            <a:pPr marL="285750" indent="-285750">
              <a:buFontTx/>
              <a:buChar char="-"/>
            </a:pPr>
            <a:r>
              <a:rPr lang="de-DE" sz="2800" dirty="0" smtClean="0"/>
              <a:t>Große innere Ambivalenz: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Trauer ist manchmal auch eine sehr unangenehme Begleiterin… </a:t>
            </a:r>
          </a:p>
          <a:p>
            <a:r>
              <a:rPr lang="de-DE" sz="2800" dirty="0" smtClean="0"/>
              <a:t>      vgl.: jemand, der auch schmerzliche Dinge formuliert,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andererseits ist klar, dass es wichtig und nötig ist,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sich auch mit schmerzlichen Dingen auseinanderzusetzen</a:t>
            </a:r>
          </a:p>
          <a:p>
            <a:pPr marL="285750" indent="-285750">
              <a:buFontTx/>
              <a:buChar char="-"/>
            </a:pPr>
            <a:r>
              <a:rPr lang="de-DE" sz="2800" dirty="0" smtClean="0"/>
              <a:t>Die „Umgebung“/Umfeld:</a:t>
            </a:r>
          </a:p>
          <a:p>
            <a:r>
              <a:rPr lang="de-DE" sz="2800" dirty="0"/>
              <a:t>	</a:t>
            </a:r>
            <a:r>
              <a:rPr lang="de-DE" sz="2800" dirty="0" smtClean="0"/>
              <a:t>„genug getrauert, ‚schick‘ die Trauer jetzt doch endlich weg‘,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es ist nicht gut für dich, wenn sie immer mitläuft“ </a:t>
            </a:r>
          </a:p>
          <a:p>
            <a:r>
              <a:rPr lang="de-DE" sz="2800" dirty="0"/>
              <a:t>	</a:t>
            </a:r>
            <a:r>
              <a:rPr lang="de-DE" sz="2800" dirty="0" smtClean="0"/>
              <a:t>„du muss mehr trauern, mehr weinen, dich mehr konfrontieren…“ </a:t>
            </a:r>
          </a:p>
          <a:p>
            <a:r>
              <a:rPr lang="de-DE" sz="3200" dirty="0"/>
              <a:t> </a:t>
            </a:r>
            <a:r>
              <a:rPr lang="de-DE" sz="3200" dirty="0" smtClean="0"/>
              <a:t>     </a:t>
            </a:r>
          </a:p>
          <a:p>
            <a:pPr marL="1657350" lvl="3" indent="-285750">
              <a:buFontTx/>
              <a:buChar char="-"/>
            </a:pP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6225" y="238125"/>
            <a:ext cx="11232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u="sng" dirty="0" smtClean="0"/>
              <a:t>Gute Bedingung, dass man gerne miteinander geht: </a:t>
            </a:r>
            <a:endParaRPr lang="de-DE" sz="4000" b="1" u="sng" dirty="0"/>
          </a:p>
        </p:txBody>
      </p:sp>
    </p:spTree>
    <p:extLst>
      <p:ext uri="{BB962C8B-B14F-4D97-AF65-F5344CB8AC3E}">
        <p14:creationId xmlns:p14="http://schemas.microsoft.com/office/powerpoint/2010/main" val="354919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25" y="175790"/>
            <a:ext cx="2995300" cy="659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6560" y="2400852"/>
            <a:ext cx="10164193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S</a:t>
            </a:r>
            <a:r>
              <a:rPr lang="de-DE" sz="4400" dirty="0" smtClean="0"/>
              <a:t>prich mit der Trauer</a:t>
            </a:r>
          </a:p>
          <a:p>
            <a:endParaRPr lang="de-DE" sz="4400" dirty="0"/>
          </a:p>
          <a:p>
            <a:r>
              <a:rPr lang="de-DE" sz="4400" dirty="0" smtClean="0"/>
              <a:t>Würdige die Trauer</a:t>
            </a:r>
          </a:p>
          <a:p>
            <a:endParaRPr lang="de-DE" sz="4400" dirty="0"/>
          </a:p>
          <a:p>
            <a:r>
              <a:rPr lang="de-DE" sz="4400" dirty="0" smtClean="0"/>
              <a:t>Behandle die Trauer wie eine gute Freundin</a:t>
            </a:r>
          </a:p>
          <a:p>
            <a:endParaRPr lang="de-DE" sz="4400" dirty="0" smtClean="0"/>
          </a:p>
          <a:p>
            <a:endParaRPr lang="de-DE" sz="4400" dirty="0" smtClean="0"/>
          </a:p>
          <a:p>
            <a:endParaRPr lang="de-DE" sz="4400" dirty="0"/>
          </a:p>
          <a:p>
            <a:endParaRPr lang="de-DE" sz="4400" dirty="0" smtClean="0"/>
          </a:p>
          <a:p>
            <a:r>
              <a:rPr lang="de-DE" sz="4400" dirty="0" smtClean="0"/>
              <a:t> </a:t>
            </a:r>
            <a:endParaRPr lang="de-DE" sz="4400" dirty="0"/>
          </a:p>
        </p:txBody>
      </p:sp>
      <p:sp>
        <p:nvSpPr>
          <p:cNvPr id="4" name="Textfeld 3"/>
          <p:cNvSpPr txBox="1"/>
          <p:nvPr/>
        </p:nvSpPr>
        <p:spPr>
          <a:xfrm>
            <a:off x="416560" y="203200"/>
            <a:ext cx="10069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u="sng" dirty="0" smtClean="0"/>
              <a:t>Versuche, wie </a:t>
            </a:r>
            <a:r>
              <a:rPr lang="de-DE" sz="4800" b="1" u="sng" dirty="0" smtClean="0"/>
              <a:t>„Trauer“ eine </a:t>
            </a:r>
            <a:r>
              <a:rPr lang="de-DE" sz="4800" b="1" u="sng" dirty="0" smtClean="0"/>
              <a:t>hilfreiche </a:t>
            </a:r>
          </a:p>
          <a:p>
            <a:r>
              <a:rPr lang="de-DE" sz="4800" b="1" u="sng" dirty="0" smtClean="0"/>
              <a:t>Begleiterin werden </a:t>
            </a:r>
            <a:r>
              <a:rPr lang="de-DE" sz="4800" b="1" u="sng" dirty="0" smtClean="0"/>
              <a:t>kann:</a:t>
            </a:r>
            <a:endParaRPr lang="de-DE" sz="4800" b="1" u="sng" dirty="0"/>
          </a:p>
        </p:txBody>
      </p:sp>
    </p:spTree>
    <p:extLst>
      <p:ext uri="{BB962C8B-B14F-4D97-AF65-F5344CB8AC3E}">
        <p14:creationId xmlns:p14="http://schemas.microsoft.com/office/powerpoint/2010/main" val="173026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02415" y="257680"/>
            <a:ext cx="1107720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/>
              <a:t>Für heute ist der zentrale Gedanke: </a:t>
            </a:r>
          </a:p>
          <a:p>
            <a:endParaRPr lang="de-DE" sz="4800" dirty="0" smtClean="0"/>
          </a:p>
          <a:p>
            <a:endParaRPr lang="de-DE" sz="4800" dirty="0"/>
          </a:p>
          <a:p>
            <a:r>
              <a:rPr lang="de-DE" sz="4800" dirty="0" smtClean="0"/>
              <a:t>„</a:t>
            </a:r>
            <a:r>
              <a:rPr lang="de-DE" sz="4800" b="1" u="sng" dirty="0" smtClean="0"/>
              <a:t>Trauer ist wie etwas außerhalb</a:t>
            </a:r>
          </a:p>
          <a:p>
            <a:r>
              <a:rPr lang="de-DE" sz="4800" b="1" u="sng" dirty="0" smtClean="0"/>
              <a:t>von mir …. evtl. eine Person“</a:t>
            </a:r>
          </a:p>
          <a:p>
            <a:endParaRPr lang="de-DE" sz="4800" b="1" u="sng" dirty="0" smtClean="0"/>
          </a:p>
          <a:p>
            <a:r>
              <a:rPr lang="de-DE" sz="4800" b="1" u="sng" dirty="0" smtClean="0"/>
              <a:t>„Trauer ist wie „Etwas“ (evtl. in der </a:t>
            </a:r>
          </a:p>
          <a:p>
            <a:r>
              <a:rPr lang="de-DE" sz="4800" b="1" u="sng" dirty="0" smtClean="0"/>
              <a:t>Vorstellung</a:t>
            </a:r>
            <a:r>
              <a:rPr lang="de-DE" sz="4800" b="1" u="sng" dirty="0"/>
              <a:t> </a:t>
            </a:r>
            <a:r>
              <a:rPr lang="de-DE" sz="4800" b="1" u="sng" dirty="0" smtClean="0"/>
              <a:t>ein Mensch), das mit mir geht“</a:t>
            </a:r>
            <a:endParaRPr lang="de-DE" sz="4800" b="1" u="sng" dirty="0"/>
          </a:p>
        </p:txBody>
      </p:sp>
    </p:spTree>
    <p:extLst>
      <p:ext uri="{BB962C8B-B14F-4D97-AF65-F5344CB8AC3E}">
        <p14:creationId xmlns:p14="http://schemas.microsoft.com/office/powerpoint/2010/main" val="4382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4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541123" y="544532"/>
            <a:ext cx="935769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 smtClean="0"/>
              <a:t>Jeder Mensch hat </a:t>
            </a:r>
          </a:p>
          <a:p>
            <a:r>
              <a:rPr lang="de-DE" sz="7200" dirty="0" smtClean="0"/>
              <a:t>unterschiedliche Seiten, </a:t>
            </a:r>
          </a:p>
          <a:p>
            <a:r>
              <a:rPr lang="de-DE" sz="7200" dirty="0" smtClean="0"/>
              <a:t>man kann vereinfacht </a:t>
            </a:r>
          </a:p>
          <a:p>
            <a:r>
              <a:rPr lang="de-DE" sz="7200" dirty="0" smtClean="0"/>
              <a:t>sagen „Trauer“ ist eine </a:t>
            </a:r>
          </a:p>
          <a:p>
            <a:r>
              <a:rPr lang="de-DE" sz="7200" dirty="0" smtClean="0"/>
              <a:t>der Seiten</a:t>
            </a:r>
            <a:endParaRPr lang="de-DE" sz="7200" dirty="0"/>
          </a:p>
        </p:txBody>
      </p:sp>
    </p:spTree>
    <p:extLst>
      <p:ext uri="{BB962C8B-B14F-4D97-AF65-F5344CB8AC3E}">
        <p14:creationId xmlns:p14="http://schemas.microsoft.com/office/powerpoint/2010/main" val="21050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40" y="485029"/>
            <a:ext cx="1105834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Welche Gestalt würden sie ihrer</a:t>
            </a:r>
          </a:p>
          <a:p>
            <a:r>
              <a:rPr lang="de-DE" sz="6000" dirty="0" smtClean="0"/>
              <a:t>Trauer geben</a:t>
            </a:r>
          </a:p>
          <a:p>
            <a:endParaRPr lang="de-DE" sz="6000" dirty="0" smtClean="0"/>
          </a:p>
          <a:p>
            <a:r>
              <a:rPr lang="de-DE" sz="6000" dirty="0" smtClean="0"/>
              <a:t>Wie würden sie die Trauer  </a:t>
            </a:r>
            <a:r>
              <a:rPr lang="de-DE" sz="6000" dirty="0" err="1" smtClean="0"/>
              <a:t>zeichen</a:t>
            </a:r>
            <a:endParaRPr lang="de-DE" sz="6000" dirty="0" smtClean="0"/>
          </a:p>
          <a:p>
            <a:endParaRPr lang="de-DE" sz="6000" dirty="0" smtClean="0"/>
          </a:p>
          <a:p>
            <a:r>
              <a:rPr lang="de-DE" sz="6000" dirty="0" smtClean="0"/>
              <a:t>Welche Form würden sie ihr geben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10478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Single Outline Silhouette Symbol - männliche Person - 82258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592717"/>
            <a:ext cx="4286250" cy="54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2208439" y="2548191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122839" y="1763355"/>
            <a:ext cx="1688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/>
              <a:t>Trauer</a:t>
            </a:r>
            <a:endParaRPr lang="de-DE" sz="4400" b="1" dirty="0"/>
          </a:p>
        </p:txBody>
      </p:sp>
      <p:sp>
        <p:nvSpPr>
          <p:cNvPr id="4" name="Pfeil nach rechts 3"/>
          <p:cNvSpPr/>
          <p:nvPr/>
        </p:nvSpPr>
        <p:spPr>
          <a:xfrm>
            <a:off x="3122838" y="2751461"/>
            <a:ext cx="3971925" cy="50785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852872" y="3276080"/>
            <a:ext cx="334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„Externalisieren“</a:t>
            </a:r>
          </a:p>
          <a:p>
            <a:r>
              <a:rPr lang="de-DE" sz="3600" dirty="0" smtClean="0"/>
              <a:t>„meiner“ Trauer</a:t>
            </a:r>
            <a:endParaRPr lang="de-DE" sz="3600" dirty="0"/>
          </a:p>
        </p:txBody>
      </p:sp>
      <p:sp>
        <p:nvSpPr>
          <p:cNvPr id="6" name="Ellipse 5"/>
          <p:cNvSpPr/>
          <p:nvPr/>
        </p:nvSpPr>
        <p:spPr>
          <a:xfrm>
            <a:off x="7535637" y="204108"/>
            <a:ext cx="4237264" cy="6376306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875823" y="13263361"/>
            <a:ext cx="56907" cy="1366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Wie würde ich sie zeichnen?</a:t>
            </a:r>
          </a:p>
          <a:p>
            <a:r>
              <a:rPr lang="de-DE" dirty="0" smtClean="0"/>
              <a:t>Form? Farbe? Symbol? Wesen?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028" name="Picture 4" descr="Unwetter Warnungen Deutsch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3812" y="811387"/>
            <a:ext cx="1213650" cy="68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unkle schmale Schlucht mit Felsbrocken auf dem Boden im Süden von Utah - 1740408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515" y="1997672"/>
            <a:ext cx="734307" cy="110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9654269" y="2532796"/>
            <a:ext cx="1200150" cy="11266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2" name="Picture 8" descr="Attraktive Geschäfts großen schweren Stein tragen - 530008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534" y="3822751"/>
            <a:ext cx="1049234" cy="87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ere in mir - Agus Prasetya als Kunstdruck oder Gemäld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024" y="4065797"/>
            <a:ext cx="1580426" cy="105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2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692135" y="0"/>
            <a:ext cx="8414327" cy="6737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Trauer ist die normale und natürliche emotionale, psychische, spirituelle und körperliche Reaktion auf einen bedeutenden Verlust, wie den Tod eines geliebten Menschen oder eines wichtigen Lebensinhalts. </a:t>
            </a:r>
            <a:endParaRPr lang="de-DE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ein innerer Prozess der Anpassung an eine veränderte Lebenssituation, der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Abschiednahme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der Wiederfindung des Gleichgewichts, der sich in Gefühlen wie Traurigkeit, Wut oder Verzweiflung äußern kann.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Wichtige Aspekte der Trauer: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Reaktion auf Verlust: Trauer ist die natürliche Antwort auf eine Verlusterfahrung und dient dem Prozess der Anpassung an diese neue Realität.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Umfassendes Erleben: Trauer ist nicht nur ein emotionaler Zustand, sondern betrifft auch spirituelle, soziale und körperliche Aspekte.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Individueller Prozess: Jede Person erlebt Trauer anders, da Verlauf, Ausprägung und Dauer von verschiedenen Faktoren abhängen, wie dem sozialen Umfeld und der Art der Beziehung zum Verlorenen.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Emotionale und körperliche Reaktionen: Gefühle wie tiefe Traurigkeit, Wut, Schuld oder Verzweiflung sind typisch. Auch körperliche Symptome wie Schlafstörungen, Müdigkeit oder Appetitlosigkeit können auftreten.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 der Trauer: Ziel des Trauerprozesses ist es, den Verlust in die eigene Lebensgeschichte zu integrieren und ein neues Gleichgewicht in der veränderten Lebenssituation zu finden.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7221" y="79513"/>
            <a:ext cx="33706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u="sng" dirty="0" smtClean="0"/>
              <a:t>Definition</a:t>
            </a:r>
          </a:p>
          <a:p>
            <a:r>
              <a:rPr lang="de-DE" sz="6000" b="1" u="sng" dirty="0" smtClean="0"/>
              <a:t> von </a:t>
            </a:r>
          </a:p>
          <a:p>
            <a:r>
              <a:rPr lang="de-DE" sz="6000" b="1" u="sng" dirty="0" smtClean="0"/>
              <a:t>Trauer</a:t>
            </a:r>
            <a:endParaRPr lang="de-DE" sz="6000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127221" y="2987837"/>
            <a:ext cx="2249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wissenschaftliche </a:t>
            </a:r>
          </a:p>
          <a:p>
            <a:r>
              <a:rPr lang="de-DE" dirty="0" smtClean="0"/>
              <a:t>Zugang: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61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5527" y="238539"/>
            <a:ext cx="10236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u="sng" dirty="0" smtClean="0"/>
              <a:t>Definition</a:t>
            </a:r>
            <a:r>
              <a:rPr lang="de-DE" sz="6600" dirty="0" smtClean="0"/>
              <a:t>: rationaler Bereich</a:t>
            </a:r>
            <a:endParaRPr lang="de-DE" sz="6600" dirty="0"/>
          </a:p>
        </p:txBody>
      </p:sp>
      <p:sp>
        <p:nvSpPr>
          <p:cNvPr id="5" name="Textfeld 4"/>
          <p:cNvSpPr txBox="1"/>
          <p:nvPr/>
        </p:nvSpPr>
        <p:spPr>
          <a:xfrm>
            <a:off x="65527" y="3611030"/>
            <a:ext cx="101090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u="sng" dirty="0" err="1" smtClean="0"/>
              <a:t>Bider</a:t>
            </a:r>
            <a:r>
              <a:rPr lang="de-DE" sz="6600" b="1" u="sng" dirty="0" smtClean="0"/>
              <a:t>/innere Vorstellungen</a:t>
            </a:r>
            <a:r>
              <a:rPr lang="de-DE" sz="6600" dirty="0" smtClean="0"/>
              <a:t>: </a:t>
            </a:r>
          </a:p>
          <a:p>
            <a:r>
              <a:rPr lang="de-DE" sz="6600" dirty="0" smtClean="0"/>
              <a:t>unbewusster, unwillkürlicher </a:t>
            </a:r>
          </a:p>
          <a:p>
            <a:r>
              <a:rPr lang="de-DE" sz="6600" dirty="0" smtClean="0"/>
              <a:t>Bereich </a:t>
            </a:r>
            <a:endParaRPr lang="de-DE" sz="6600" dirty="0"/>
          </a:p>
        </p:txBody>
      </p:sp>
      <p:pic>
        <p:nvPicPr>
          <p:cNvPr id="1026" name="Picture 2" descr="Warum ist die rationale Denkweise heutzutage eine Seltenheit, und wie kann  man das wiedergutmachen? - Lectera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9" y="1565121"/>
            <a:ext cx="3999300" cy="17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suelle Vorstell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63" y="1565121"/>
            <a:ext cx="3629245" cy="16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Breitbild</PresentationFormat>
  <Paragraphs>72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</vt:lpstr>
      <vt:lpstr>„Wege mit der Trauer“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Bistum Augsburg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Schoeffer Hans</dc:creator>
  <cp:lastModifiedBy>Schoeffer Hans</cp:lastModifiedBy>
  <cp:revision>15</cp:revision>
  <dcterms:created xsi:type="dcterms:W3CDTF">2025-11-19T10:45:47Z</dcterms:created>
  <dcterms:modified xsi:type="dcterms:W3CDTF">2025-11-21T10:47:33Z</dcterms:modified>
</cp:coreProperties>
</file>