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73" r:id="rId7"/>
    <p:sldId id="262" r:id="rId8"/>
    <p:sldId id="263" r:id="rId9"/>
    <p:sldId id="264" r:id="rId10"/>
    <p:sldId id="265" r:id="rId11"/>
    <p:sldId id="266" r:id="rId12"/>
    <p:sldId id="267" r:id="rId13"/>
    <p:sldId id="268" r:id="rId14"/>
    <p:sldId id="269" r:id="rId15"/>
    <p:sldId id="270" r:id="rId16"/>
    <p:sldId id="271" r:id="rId17"/>
    <p:sldId id="279" r:id="rId18"/>
    <p:sldId id="274" r:id="rId19"/>
    <p:sldId id="275" r:id="rId20"/>
    <p:sldId id="276" r:id="rId21"/>
    <p:sldId id="277" r:id="rId22"/>
    <p:sldId id="278" r:id="rId23"/>
    <p:sldId id="272"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9" d="100"/>
          <a:sy n="79" d="100"/>
        </p:scale>
        <p:origin x="72" y="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32A7318-4DA2-43F4-B209-4C9506559480}" type="datetimeFigureOut">
              <a:rPr lang="de-DE" smtClean="0"/>
              <a:t>16.07.2025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197034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32A7318-4DA2-43F4-B209-4C9506559480}" type="datetimeFigureOut">
              <a:rPr lang="de-DE" smtClean="0"/>
              <a:t>16.07.2025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2257395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32A7318-4DA2-43F4-B209-4C9506559480}" type="datetimeFigureOut">
              <a:rPr lang="de-DE" smtClean="0"/>
              <a:t>16.07.2025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2569938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32A7318-4DA2-43F4-B209-4C9506559480}" type="datetimeFigureOut">
              <a:rPr lang="de-DE" smtClean="0"/>
              <a:t>16.07.2025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927796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C32A7318-4DA2-43F4-B209-4C9506559480}" type="datetimeFigureOut">
              <a:rPr lang="de-DE" smtClean="0"/>
              <a:t>16.07.2025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941971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32A7318-4DA2-43F4-B209-4C9506559480}" type="datetimeFigureOut">
              <a:rPr lang="de-DE" smtClean="0"/>
              <a:t>16.07.2025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211083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32A7318-4DA2-43F4-B209-4C9506559480}" type="datetimeFigureOut">
              <a:rPr lang="de-DE" smtClean="0"/>
              <a:t>16.07.2025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837503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32A7318-4DA2-43F4-B209-4C9506559480}" type="datetimeFigureOut">
              <a:rPr lang="de-DE" smtClean="0"/>
              <a:t>16.07.2025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2676541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32A7318-4DA2-43F4-B209-4C9506559480}" type="datetimeFigureOut">
              <a:rPr lang="de-DE" smtClean="0"/>
              <a:t>16.07.2025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99998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C32A7318-4DA2-43F4-B209-4C9506559480}" type="datetimeFigureOut">
              <a:rPr lang="de-DE" smtClean="0"/>
              <a:t>16.07.2025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2877301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C32A7318-4DA2-43F4-B209-4C9506559480}" type="datetimeFigureOut">
              <a:rPr lang="de-DE" smtClean="0"/>
              <a:t>16.07.2025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F15F635-F197-407A-86E6-10272BA5A686}" type="slidenum">
              <a:rPr lang="de-DE" smtClean="0"/>
              <a:t>‹Nr.›</a:t>
            </a:fld>
            <a:endParaRPr lang="de-DE"/>
          </a:p>
        </p:txBody>
      </p:sp>
    </p:spTree>
    <p:extLst>
      <p:ext uri="{BB962C8B-B14F-4D97-AF65-F5344CB8AC3E}">
        <p14:creationId xmlns:p14="http://schemas.microsoft.com/office/powerpoint/2010/main" val="1004016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2A7318-4DA2-43F4-B209-4C9506559480}" type="datetimeFigureOut">
              <a:rPr lang="de-DE" smtClean="0"/>
              <a:t>16.07.2025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5F635-F197-407A-86E6-10272BA5A686}" type="slidenum">
              <a:rPr lang="de-DE" smtClean="0"/>
              <a:t>‹Nr.›</a:t>
            </a:fld>
            <a:endParaRPr lang="de-DE"/>
          </a:p>
        </p:txBody>
      </p:sp>
    </p:spTree>
    <p:extLst>
      <p:ext uri="{BB962C8B-B14F-4D97-AF65-F5344CB8AC3E}">
        <p14:creationId xmlns:p14="http://schemas.microsoft.com/office/powerpoint/2010/main" val="360700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301192"/>
            <a:ext cx="9144000" cy="2387600"/>
          </a:xfrm>
        </p:spPr>
        <p:txBody>
          <a:bodyPr/>
          <a:lstStyle/>
          <a:p>
            <a:r>
              <a:rPr lang="de-DE" dirty="0" smtClean="0"/>
              <a:t>Trauer und Trauma </a:t>
            </a:r>
            <a:endParaRPr lang="de-DE" dirty="0"/>
          </a:p>
        </p:txBody>
      </p:sp>
      <p:sp>
        <p:nvSpPr>
          <p:cNvPr id="3" name="Untertitel 2"/>
          <p:cNvSpPr>
            <a:spLocks noGrp="1"/>
          </p:cNvSpPr>
          <p:nvPr>
            <p:ph type="subTitle" idx="1"/>
          </p:nvPr>
        </p:nvSpPr>
        <p:spPr>
          <a:xfrm>
            <a:off x="1420091" y="2666856"/>
            <a:ext cx="9144000" cy="1655762"/>
          </a:xfrm>
        </p:spPr>
        <p:txBody>
          <a:bodyPr>
            <a:normAutofit/>
          </a:bodyPr>
          <a:lstStyle/>
          <a:p>
            <a:r>
              <a:rPr lang="de-DE" sz="3600" dirty="0" smtClean="0"/>
              <a:t>„Feststecken in der Trauer“</a:t>
            </a:r>
            <a:endParaRPr lang="de-DE" sz="3600" dirty="0"/>
          </a:p>
        </p:txBody>
      </p:sp>
      <p:pic>
        <p:nvPicPr>
          <p:cNvPr id="1026" name="Picture 2" descr="Kampf, Flucht, Erstarren: Das passiert bei einer Stressreaktion im  Nervensystem - Claire Oberwi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079" y="3494737"/>
            <a:ext cx="5463841" cy="3076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3953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7175" y="1110466"/>
            <a:ext cx="11811000" cy="6986528"/>
          </a:xfrm>
          <a:prstGeom prst="rect">
            <a:avLst/>
          </a:prstGeom>
        </p:spPr>
        <p:txBody>
          <a:bodyPr wrap="square">
            <a:spAutoFit/>
          </a:bodyPr>
          <a:lstStyle/>
          <a:p>
            <a:pPr>
              <a:spcAft>
                <a:spcPts val="0"/>
              </a:spcAft>
            </a:pPr>
            <a:r>
              <a:rPr lang="de-DE" sz="2800" dirty="0">
                <a:ea typeface="Arial Unicode MS"/>
                <a:cs typeface="Arial Unicode MS"/>
              </a:rPr>
              <a:t>Der Zeitpunkt, </a:t>
            </a:r>
            <a:r>
              <a:rPr lang="de-DE" sz="2800" dirty="0" smtClean="0">
                <a:ea typeface="Arial Unicode MS"/>
                <a:cs typeface="Arial Unicode MS"/>
              </a:rPr>
              <a:t>ab den </a:t>
            </a:r>
            <a:r>
              <a:rPr lang="de-DE" sz="2800" dirty="0">
                <a:ea typeface="Arial Unicode MS"/>
                <a:cs typeface="Arial Unicode MS"/>
              </a:rPr>
              <a:t>diese Symptome als besorgniserregend angesehen werden, liegt im Fall von traumatische Trauer bei sechs Monaten. Er deckt sich mit dem Zeitpunkt, ab dem eine posttraumatische </a:t>
            </a:r>
            <a:r>
              <a:rPr lang="de-DE" sz="2800" dirty="0" smtClean="0">
                <a:ea typeface="Arial Unicode MS"/>
                <a:cs typeface="Arial Unicode MS"/>
              </a:rPr>
              <a:t>Belastungsstörung </a:t>
            </a:r>
            <a:r>
              <a:rPr lang="de-DE" sz="2800" dirty="0">
                <a:ea typeface="Arial Unicode MS"/>
                <a:cs typeface="Arial Unicode MS"/>
              </a:rPr>
              <a:t>diagnostiziert werden kann</a:t>
            </a:r>
            <a:r>
              <a:rPr lang="de-DE" sz="2800" dirty="0" smtClean="0">
                <a:ea typeface="Arial Unicode MS"/>
                <a:cs typeface="Arial Unicode MS"/>
              </a:rPr>
              <a:t>.</a:t>
            </a:r>
          </a:p>
          <a:p>
            <a:pPr>
              <a:spcAft>
                <a:spcPts val="0"/>
              </a:spcAft>
            </a:pPr>
            <a:endParaRPr lang="de-DE" sz="2800" dirty="0">
              <a:ea typeface="Arial Unicode MS"/>
              <a:cs typeface="Arial Unicode MS"/>
            </a:endParaRPr>
          </a:p>
          <a:p>
            <a:pPr>
              <a:spcAft>
                <a:spcPts val="0"/>
              </a:spcAft>
            </a:pPr>
            <a:r>
              <a:rPr lang="de-DE" sz="2800" dirty="0" smtClean="0">
                <a:ea typeface="Arial Unicode MS"/>
                <a:cs typeface="Arial Unicode MS"/>
              </a:rPr>
              <a:t>Bis </a:t>
            </a:r>
            <a:r>
              <a:rPr lang="de-DE" sz="2800" dirty="0">
                <a:ea typeface="Arial Unicode MS"/>
                <a:cs typeface="Arial Unicode MS"/>
              </a:rPr>
              <a:t>dahin besteht die Möglichkeit, dass Menschen die bezeichneten Symptome von alleine </a:t>
            </a:r>
            <a:r>
              <a:rPr lang="de-DE" sz="2800" dirty="0" smtClean="0">
                <a:ea typeface="Arial Unicode MS"/>
                <a:cs typeface="Arial Unicode MS"/>
              </a:rPr>
              <a:t>verlieren – sogenannte „Selbstheiler“. </a:t>
            </a:r>
            <a:endParaRPr lang="de-DE" sz="2800" dirty="0">
              <a:ea typeface="Arial Unicode MS"/>
              <a:cs typeface="Arial Unicode MS"/>
            </a:endParaRPr>
          </a:p>
          <a:p>
            <a:pPr>
              <a:spcAft>
                <a:spcPts val="0"/>
              </a:spcAft>
            </a:pPr>
            <a:r>
              <a:rPr lang="de-DE" sz="2800" dirty="0">
                <a:ea typeface="Arial Unicode MS"/>
                <a:cs typeface="Arial Unicode MS"/>
              </a:rPr>
              <a:t>Der Begriff </a:t>
            </a:r>
            <a:r>
              <a:rPr lang="de-DE" sz="2800" dirty="0" smtClean="0">
                <a:ea typeface="Arial Unicode MS"/>
                <a:cs typeface="Arial Unicode MS"/>
              </a:rPr>
              <a:t>„traumatische Trauer“ </a:t>
            </a:r>
            <a:r>
              <a:rPr lang="de-DE" sz="2800" dirty="0">
                <a:ea typeface="Arial Unicode MS"/>
                <a:cs typeface="Arial Unicode MS"/>
              </a:rPr>
              <a:t>bezeichnet </a:t>
            </a:r>
            <a:r>
              <a:rPr lang="de-DE" sz="2800" dirty="0" smtClean="0">
                <a:ea typeface="Arial Unicode MS"/>
                <a:cs typeface="Arial Unicode MS"/>
              </a:rPr>
              <a:t>einen Trauerprozess, </a:t>
            </a:r>
            <a:r>
              <a:rPr lang="de-DE" sz="2800" dirty="0">
                <a:ea typeface="Arial Unicode MS"/>
                <a:cs typeface="Arial Unicode MS"/>
              </a:rPr>
              <a:t>der durch traumatische Erlebnisse und Bilder </a:t>
            </a:r>
            <a:r>
              <a:rPr lang="de-DE" sz="2800" dirty="0" smtClean="0">
                <a:ea typeface="Arial Unicode MS"/>
                <a:cs typeface="Arial Unicode MS"/>
              </a:rPr>
              <a:t>behindert/überlagert  </a:t>
            </a:r>
            <a:r>
              <a:rPr lang="de-DE" sz="2800" dirty="0">
                <a:ea typeface="Arial Unicode MS"/>
                <a:cs typeface="Arial Unicode MS"/>
              </a:rPr>
              <a:t>wird. </a:t>
            </a:r>
            <a:endParaRPr lang="de-DE" sz="2800" dirty="0" smtClean="0">
              <a:ea typeface="Arial Unicode MS"/>
              <a:cs typeface="Arial Unicode MS"/>
            </a:endParaRPr>
          </a:p>
          <a:p>
            <a:pPr>
              <a:spcAft>
                <a:spcPts val="0"/>
              </a:spcAft>
            </a:pPr>
            <a:endParaRPr lang="de-DE" sz="2800" dirty="0">
              <a:ea typeface="Arial Unicode MS"/>
              <a:cs typeface="Arial Unicode MS"/>
            </a:endParaRPr>
          </a:p>
          <a:p>
            <a:pPr>
              <a:spcAft>
                <a:spcPts val="0"/>
              </a:spcAft>
            </a:pPr>
            <a:r>
              <a:rPr lang="de-DE" sz="2800" dirty="0" smtClean="0">
                <a:ea typeface="Arial Unicode MS"/>
                <a:cs typeface="Arial Unicode MS"/>
              </a:rPr>
              <a:t>Achtung: die Wörter „auffällig“, „ungewöhnlich“, „außerordentlich“ sind nicht genau festzulegen…. es bleibt ein Spielraum der Einschätzung </a:t>
            </a:r>
          </a:p>
          <a:p>
            <a:pPr>
              <a:spcAft>
                <a:spcPts val="0"/>
              </a:spcAft>
            </a:pPr>
            <a:endParaRPr lang="de-DE" sz="2800" dirty="0">
              <a:ea typeface="Arial Unicode MS"/>
              <a:cs typeface="Arial Unicode MS"/>
            </a:endParaRPr>
          </a:p>
          <a:p>
            <a:pPr>
              <a:spcAft>
                <a:spcPts val="0"/>
              </a:spcAft>
            </a:pPr>
            <a:endParaRPr lang="de-DE" sz="2800" dirty="0" smtClean="0">
              <a:ea typeface="Arial Unicode MS"/>
              <a:cs typeface="Arial Unicode MS"/>
            </a:endParaRPr>
          </a:p>
          <a:p>
            <a:pPr>
              <a:spcAft>
                <a:spcPts val="0"/>
              </a:spcAft>
            </a:pPr>
            <a:endParaRPr lang="de-DE" sz="2800" dirty="0" smtClean="0">
              <a:ea typeface="Arial Unicode MS"/>
              <a:cs typeface="Arial Unicode MS"/>
            </a:endParaRPr>
          </a:p>
          <a:p>
            <a:pPr>
              <a:spcAft>
                <a:spcPts val="0"/>
              </a:spcAft>
            </a:pPr>
            <a:endParaRPr lang="de-DE" sz="2800" dirty="0" smtClean="0">
              <a:ea typeface="Arial Unicode MS"/>
              <a:cs typeface="Arial Unicode MS"/>
            </a:endParaRPr>
          </a:p>
        </p:txBody>
      </p:sp>
    </p:spTree>
    <p:extLst>
      <p:ext uri="{BB962C8B-B14F-4D97-AF65-F5344CB8AC3E}">
        <p14:creationId xmlns:p14="http://schemas.microsoft.com/office/powerpoint/2010/main" val="819632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1000"/>
                                        <p:tgtEl>
                                          <p:spTgt spid="2">
                                            <p:txEl>
                                              <p:pRg st="5" end="5"/>
                                            </p:txEl>
                                          </p:spTgt>
                                        </p:tgtEl>
                                      </p:cBhvr>
                                    </p:animEffect>
                                    <p:anim calcmode="lin" valueType="num">
                                      <p:cBhvr>
                                        <p:cTn id="2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5063"/>
            <a:ext cx="11991975" cy="4955203"/>
          </a:xfrm>
          <a:prstGeom prst="rect">
            <a:avLst/>
          </a:prstGeom>
        </p:spPr>
        <p:txBody>
          <a:bodyPr wrap="square">
            <a:spAutoFit/>
          </a:bodyPr>
          <a:lstStyle/>
          <a:p>
            <a:pPr>
              <a:spcAft>
                <a:spcPts val="0"/>
              </a:spcAft>
            </a:pPr>
            <a:r>
              <a:rPr lang="de-DE" sz="6000" dirty="0">
                <a:solidFill>
                  <a:srgbClr val="C00000"/>
                </a:solidFill>
                <a:ea typeface="Arial Unicode MS"/>
                <a:cs typeface="Arial Unicode MS"/>
              </a:rPr>
              <a:t>Traumatische Erlebnisse im Sterbeprozess:</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Dramatische </a:t>
            </a:r>
            <a:r>
              <a:rPr lang="de-DE" sz="2800" dirty="0">
                <a:ea typeface="Arial Unicode MS"/>
                <a:cs typeface="Arial Unicode MS"/>
              </a:rPr>
              <a:t>Bilder und Erlebnisse definieren sich subjektiv, also durch das individuelle </a:t>
            </a:r>
            <a:r>
              <a:rPr lang="de-DE" sz="2800" dirty="0" smtClean="0">
                <a:ea typeface="Arial Unicode MS"/>
                <a:cs typeface="Arial Unicode MS"/>
              </a:rPr>
              <a:t>Erleben</a:t>
            </a:r>
            <a:r>
              <a:rPr lang="de-DE" sz="2800" dirty="0">
                <a:ea typeface="Arial Unicode MS"/>
                <a:cs typeface="Arial Unicode MS"/>
              </a:rPr>
              <a:t>.</a:t>
            </a:r>
          </a:p>
          <a:p>
            <a:pPr>
              <a:spcAft>
                <a:spcPts val="0"/>
              </a:spcAft>
            </a:pPr>
            <a:r>
              <a:rPr lang="de-DE" sz="2800" dirty="0">
                <a:ea typeface="Arial Unicode MS"/>
                <a:cs typeface="Arial Unicode MS"/>
              </a:rPr>
              <a:t>Es ist das </a:t>
            </a:r>
            <a:r>
              <a:rPr lang="de-DE" sz="2800" dirty="0" smtClean="0">
                <a:ea typeface="Arial Unicode MS"/>
                <a:cs typeface="Arial Unicode MS"/>
              </a:rPr>
              <a:t>Erleben </a:t>
            </a:r>
            <a:r>
              <a:rPr lang="de-DE" sz="2800" dirty="0">
                <a:ea typeface="Arial Unicode MS"/>
                <a:cs typeface="Arial Unicode MS"/>
              </a:rPr>
              <a:t>von Ohnmacht, </a:t>
            </a:r>
            <a:r>
              <a:rPr lang="de-DE" sz="2800" dirty="0" smtClean="0">
                <a:ea typeface="Arial Unicode MS"/>
                <a:cs typeface="Arial Unicode MS"/>
              </a:rPr>
              <a:t>„ausgeliefert sein“ </a:t>
            </a:r>
            <a:r>
              <a:rPr lang="de-DE" sz="2800" dirty="0">
                <a:ea typeface="Arial Unicode MS"/>
                <a:cs typeface="Arial Unicode MS"/>
              </a:rPr>
              <a:t>und einer existenzbedrohenden Gewalt. </a:t>
            </a:r>
            <a:endParaRPr lang="de-DE" sz="2800" dirty="0" smtClean="0">
              <a:ea typeface="Arial Unicode MS"/>
              <a:cs typeface="Arial Unicode MS"/>
            </a:endParaRPr>
          </a:p>
          <a:p>
            <a:pPr>
              <a:spcAft>
                <a:spcPts val="0"/>
              </a:spcAft>
            </a:pPr>
            <a:r>
              <a:rPr lang="de-DE" sz="2800" dirty="0" smtClean="0">
                <a:ea typeface="Arial Unicode MS"/>
                <a:cs typeface="Arial Unicode MS"/>
              </a:rPr>
              <a:t>Solche </a:t>
            </a:r>
            <a:r>
              <a:rPr lang="de-DE" sz="2800" dirty="0">
                <a:ea typeface="Arial Unicode MS"/>
                <a:cs typeface="Arial Unicode MS"/>
              </a:rPr>
              <a:t>subjektiven Erlebnisse von Wehrlosigkeit gegenüber </a:t>
            </a:r>
            <a:r>
              <a:rPr lang="de-DE" sz="2800" dirty="0" smtClean="0">
                <a:ea typeface="Arial Unicode MS"/>
                <a:cs typeface="Arial Unicode MS"/>
              </a:rPr>
              <a:t>einer „mächtigen Bedrohung“,  </a:t>
            </a:r>
            <a:r>
              <a:rPr lang="de-DE" sz="2800" dirty="0">
                <a:ea typeface="Arial Unicode MS"/>
                <a:cs typeface="Arial Unicode MS"/>
              </a:rPr>
              <a:t>machen Menschen auch im </a:t>
            </a:r>
            <a:r>
              <a:rPr lang="de-DE" sz="2800" dirty="0" smtClean="0">
                <a:ea typeface="Arial Unicode MS"/>
                <a:cs typeface="Arial Unicode MS"/>
              </a:rPr>
              <a:t>Krankheits- und </a:t>
            </a:r>
            <a:r>
              <a:rPr lang="de-DE" sz="2800" dirty="0">
                <a:ea typeface="Arial Unicode MS"/>
                <a:cs typeface="Arial Unicode MS"/>
              </a:rPr>
              <a:t>Sterbeprozessen. </a:t>
            </a:r>
          </a:p>
        </p:txBody>
      </p:sp>
    </p:spTree>
    <p:extLst>
      <p:ext uri="{BB962C8B-B14F-4D97-AF65-F5344CB8AC3E}">
        <p14:creationId xmlns:p14="http://schemas.microsoft.com/office/powerpoint/2010/main" val="1529244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11755" y="394636"/>
            <a:ext cx="12030088" cy="1015663"/>
          </a:xfrm>
          <a:prstGeom prst="rect">
            <a:avLst/>
          </a:prstGeom>
          <a:noFill/>
        </p:spPr>
        <p:txBody>
          <a:bodyPr wrap="none" rtlCol="0">
            <a:spAutoFit/>
          </a:bodyPr>
          <a:lstStyle/>
          <a:p>
            <a:r>
              <a:rPr lang="de-DE" sz="6000" dirty="0" smtClean="0">
                <a:solidFill>
                  <a:srgbClr val="C00000"/>
                </a:solidFill>
              </a:rPr>
              <a:t>Potenzielle traumatische Situationen: </a:t>
            </a:r>
            <a:endParaRPr lang="de-DE" sz="6000" dirty="0">
              <a:solidFill>
                <a:srgbClr val="C00000"/>
              </a:solidFill>
            </a:endParaRPr>
          </a:p>
        </p:txBody>
      </p:sp>
      <p:sp>
        <p:nvSpPr>
          <p:cNvPr id="3" name="Rechteck 2"/>
          <p:cNvSpPr/>
          <p:nvPr/>
        </p:nvSpPr>
        <p:spPr>
          <a:xfrm>
            <a:off x="304800" y="1258306"/>
            <a:ext cx="11505398" cy="4832092"/>
          </a:xfrm>
          <a:prstGeom prst="rect">
            <a:avLst/>
          </a:prstGeom>
        </p:spPr>
        <p:txBody>
          <a:bodyPr wrap="square">
            <a:spAutoFit/>
          </a:bodyPr>
          <a:lstStyle/>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Plötzliche </a:t>
            </a:r>
            <a:r>
              <a:rPr lang="de-DE" sz="2800" dirty="0">
                <a:ea typeface="Arial Unicode MS"/>
                <a:cs typeface="Arial Unicode MS"/>
              </a:rPr>
              <a:t>Todesursachen</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Mit </a:t>
            </a:r>
            <a:r>
              <a:rPr lang="de-DE" sz="2800" dirty="0">
                <a:ea typeface="Arial Unicode MS"/>
                <a:cs typeface="Arial Unicode MS"/>
              </a:rPr>
              <a:t>Gewalt verbundene </a:t>
            </a:r>
            <a:r>
              <a:rPr lang="de-DE" sz="2800" dirty="0" smtClean="0">
                <a:ea typeface="Arial Unicode MS"/>
                <a:cs typeface="Arial Unicode MS"/>
              </a:rPr>
              <a:t>Krankheitsverläufe</a:t>
            </a:r>
            <a:r>
              <a:rPr lang="de-DE" sz="2800" dirty="0">
                <a:ea typeface="Arial Unicode MS"/>
                <a:cs typeface="Arial Unicode MS"/>
              </a:rPr>
              <a:t>, entscheidend ist die subjektive Einschätzung der Betroffenen</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Erlebte </a:t>
            </a:r>
            <a:r>
              <a:rPr lang="de-DE" sz="2800" dirty="0">
                <a:ea typeface="Arial Unicode MS"/>
                <a:cs typeface="Arial Unicode MS"/>
              </a:rPr>
              <a:t>Unfähigkeit, den erkrankten sterbenden Angehörigen wenigstens teilweise unterstützen zu können</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Das </a:t>
            </a:r>
            <a:r>
              <a:rPr lang="de-DE" sz="2800" dirty="0">
                <a:ea typeface="Arial Unicode MS"/>
                <a:cs typeface="Arial Unicode MS"/>
              </a:rPr>
              <a:t>subjektive Erlebnis, selbst </a:t>
            </a:r>
            <a:r>
              <a:rPr lang="de-DE" sz="2800" dirty="0" smtClean="0">
                <a:ea typeface="Arial Unicode MS"/>
                <a:cs typeface="Arial Unicode MS"/>
              </a:rPr>
              <a:t>„ausgeliefert“ </a:t>
            </a:r>
            <a:r>
              <a:rPr lang="de-DE" sz="2800" dirty="0">
                <a:ea typeface="Arial Unicode MS"/>
                <a:cs typeface="Arial Unicode MS"/>
              </a:rPr>
              <a:t>zu sein und keine ausreichende Unterstützung zu erfahren</a:t>
            </a:r>
          </a:p>
        </p:txBody>
      </p:sp>
    </p:spTree>
    <p:extLst>
      <p:ext uri="{BB962C8B-B14F-4D97-AF65-F5344CB8AC3E}">
        <p14:creationId xmlns:p14="http://schemas.microsoft.com/office/powerpoint/2010/main" val="58248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9074" y="583764"/>
            <a:ext cx="11249026" cy="2800767"/>
          </a:xfrm>
          <a:prstGeom prst="rect">
            <a:avLst/>
          </a:prstGeom>
        </p:spPr>
        <p:txBody>
          <a:bodyPr wrap="square">
            <a:spAutoFit/>
          </a:bodyPr>
          <a:lstStyle/>
          <a:p>
            <a:pPr>
              <a:spcAft>
                <a:spcPts val="0"/>
              </a:spcAft>
            </a:pPr>
            <a:r>
              <a:rPr lang="de-DE" sz="2800" dirty="0" smtClean="0">
                <a:ea typeface="Arial Unicode MS"/>
                <a:cs typeface="Arial Unicode MS"/>
              </a:rPr>
              <a:t>Traumatische </a:t>
            </a:r>
            <a:r>
              <a:rPr lang="de-DE" sz="2800" dirty="0">
                <a:ea typeface="Arial Unicode MS"/>
                <a:cs typeface="Arial Unicode MS"/>
              </a:rPr>
              <a:t>Trauer kann aber auch ausgelöst werden, wenn ein Mensch in seiner Vorgeschichte traumatische Erfahrungen gemacht hat, </a:t>
            </a:r>
            <a:endParaRPr lang="de-DE" sz="2800" dirty="0" smtClean="0">
              <a:ea typeface="Arial Unicode MS"/>
              <a:cs typeface="Arial Unicode MS"/>
            </a:endParaRPr>
          </a:p>
          <a:p>
            <a:pPr>
              <a:spcAft>
                <a:spcPts val="0"/>
              </a:spcAft>
            </a:pPr>
            <a:r>
              <a:rPr lang="de-DE" sz="2800" dirty="0" smtClean="0">
                <a:ea typeface="Arial Unicode MS"/>
                <a:cs typeface="Arial Unicode MS"/>
              </a:rPr>
              <a:t>und </a:t>
            </a:r>
            <a:r>
              <a:rPr lang="de-DE" sz="2800" dirty="0">
                <a:ea typeface="Arial Unicode MS"/>
                <a:cs typeface="Arial Unicode MS"/>
              </a:rPr>
              <a:t>die erlebte Ohnmacht und existenzielle Bedrohung dann </a:t>
            </a:r>
            <a:r>
              <a:rPr lang="de-DE" sz="2800" dirty="0" smtClean="0">
                <a:ea typeface="Arial Unicode MS"/>
                <a:cs typeface="Arial Unicode MS"/>
              </a:rPr>
              <a:t>unwillkürlich </a:t>
            </a:r>
            <a:r>
              <a:rPr lang="de-DE" sz="2800" dirty="0">
                <a:ea typeface="Arial Unicode MS"/>
                <a:cs typeface="Arial Unicode MS"/>
              </a:rPr>
              <a:t>auf die Erfahrung des Todes und des </a:t>
            </a:r>
            <a:r>
              <a:rPr lang="de-DE" sz="2800" dirty="0" smtClean="0">
                <a:ea typeface="Arial Unicode MS"/>
                <a:cs typeface="Arial Unicode MS"/>
              </a:rPr>
              <a:t>Trauerns übertragen </a:t>
            </a:r>
            <a:r>
              <a:rPr lang="de-DE" sz="2800" dirty="0">
                <a:ea typeface="Arial Unicode MS"/>
                <a:cs typeface="Arial Unicode MS"/>
              </a:rPr>
              <a:t>werden.</a:t>
            </a:r>
          </a:p>
          <a:p>
            <a:pPr>
              <a:spcAft>
                <a:spcPts val="0"/>
              </a:spcAft>
            </a:pPr>
            <a:r>
              <a:rPr lang="de-DE" sz="2800" dirty="0">
                <a:ea typeface="Arial Unicode MS"/>
                <a:cs typeface="Arial Unicode MS"/>
              </a:rPr>
              <a:t> </a:t>
            </a:r>
          </a:p>
          <a:p>
            <a:pPr>
              <a:spcAft>
                <a:spcPts val="0"/>
              </a:spcAft>
            </a:pPr>
            <a:r>
              <a:rPr lang="de-DE" dirty="0">
                <a:solidFill>
                  <a:srgbClr val="000000"/>
                </a:solidFill>
                <a:latin typeface="Helvetica Neue"/>
                <a:ea typeface="Arial Unicode MS"/>
                <a:cs typeface="Arial Unicode MS"/>
              </a:rPr>
              <a:t> </a:t>
            </a:r>
          </a:p>
          <a:p>
            <a:pPr>
              <a:spcAft>
                <a:spcPts val="0"/>
              </a:spcAft>
            </a:pPr>
            <a:r>
              <a:rPr lang="de-DE" dirty="0">
                <a:solidFill>
                  <a:srgbClr val="000000"/>
                </a:solidFill>
                <a:latin typeface="Helvetica Neue"/>
                <a:ea typeface="Arial Unicode MS"/>
                <a:cs typeface="Arial Unicode MS"/>
              </a:rPr>
              <a:t> </a:t>
            </a:r>
          </a:p>
        </p:txBody>
      </p:sp>
    </p:spTree>
    <p:extLst>
      <p:ext uri="{BB962C8B-B14F-4D97-AF65-F5344CB8AC3E}">
        <p14:creationId xmlns:p14="http://schemas.microsoft.com/office/powerpoint/2010/main" val="21734960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60819" y="2623937"/>
            <a:ext cx="11507331" cy="3539430"/>
          </a:xfrm>
          <a:prstGeom prst="rect">
            <a:avLst/>
          </a:prstGeom>
        </p:spPr>
        <p:txBody>
          <a:bodyPr wrap="square">
            <a:spAutoFit/>
          </a:bodyPr>
          <a:lstStyle/>
          <a:p>
            <a:pPr marL="285750" indent="-285750">
              <a:buFontTx/>
              <a:buChar char="-"/>
            </a:pPr>
            <a:r>
              <a:rPr lang="de-DE" sz="2800" dirty="0">
                <a:cs typeface="Arial" panose="020B0604020202020204" pitchFamily="34" charset="0"/>
              </a:rPr>
              <a:t>existentielle Bedeutung des Menschen </a:t>
            </a:r>
          </a:p>
          <a:p>
            <a:pPr marL="285750" indent="-285750">
              <a:buFontTx/>
              <a:buChar char="-"/>
            </a:pPr>
            <a:r>
              <a:rPr lang="de-DE" sz="2800" dirty="0">
                <a:cs typeface="Arial" panose="020B0604020202020204" pitchFamily="34" charset="0"/>
              </a:rPr>
              <a:t>Totalität des Verlustes: ALLES IST NICHT MEHR SO WIE BISHER </a:t>
            </a:r>
          </a:p>
          <a:p>
            <a:pPr marL="285750" indent="-285750">
              <a:buFontTx/>
              <a:buChar char="-"/>
            </a:pPr>
            <a:r>
              <a:rPr lang="de-DE" sz="2800" dirty="0">
                <a:cs typeface="Arial" panose="020B0604020202020204" pitchFamily="34" charset="0"/>
              </a:rPr>
              <a:t>Plötzlichkeit</a:t>
            </a:r>
          </a:p>
          <a:p>
            <a:pPr marL="285750" indent="-285750">
              <a:buFontTx/>
              <a:buChar char="-"/>
            </a:pPr>
            <a:r>
              <a:rPr lang="de-DE" sz="2800" dirty="0">
                <a:cs typeface="Arial" panose="020B0604020202020204" pitchFamily="34" charset="0"/>
              </a:rPr>
              <a:t>Unzeitigkeit</a:t>
            </a:r>
          </a:p>
          <a:p>
            <a:pPr marL="285750" indent="-285750">
              <a:buFontTx/>
              <a:buChar char="-"/>
            </a:pPr>
            <a:r>
              <a:rPr lang="de-DE" sz="2800" dirty="0">
                <a:cs typeface="Arial" panose="020B0604020202020204" pitchFamily="34" charset="0"/>
              </a:rPr>
              <a:t>Vernichtungserfahrung: des Verstorbenen und der Beziehung zu ihm</a:t>
            </a:r>
          </a:p>
          <a:p>
            <a:pPr marL="285750" indent="-285750">
              <a:buFontTx/>
              <a:buChar char="-"/>
            </a:pPr>
            <a:r>
              <a:rPr lang="de-DE" sz="2800" dirty="0" err="1">
                <a:cs typeface="Arial" panose="020B0604020202020204" pitchFamily="34" charset="0"/>
              </a:rPr>
              <a:t>Gewaltförmigkeit</a:t>
            </a:r>
            <a:r>
              <a:rPr lang="de-DE" sz="2800" dirty="0">
                <a:cs typeface="Arial" panose="020B0604020202020204" pitchFamily="34" charset="0"/>
              </a:rPr>
              <a:t>: je gewaltsamer desto größer die Vernichtungserfahrung</a:t>
            </a:r>
          </a:p>
          <a:p>
            <a:pPr marL="285750" indent="-285750">
              <a:buFontTx/>
              <a:buChar char="-"/>
            </a:pPr>
            <a:r>
              <a:rPr lang="de-DE" sz="2800" dirty="0">
                <a:cs typeface="Arial" panose="020B0604020202020204" pitchFamily="34" charset="0"/>
              </a:rPr>
              <a:t>Selbst erlebte Todesnähe</a:t>
            </a:r>
          </a:p>
          <a:p>
            <a:pPr marL="285750" indent="-285750">
              <a:buFontTx/>
              <a:buChar char="-"/>
            </a:pPr>
            <a:r>
              <a:rPr lang="de-DE" sz="2800" dirty="0">
                <a:cs typeface="Arial" panose="020B0604020202020204" pitchFamily="34" charset="0"/>
              </a:rPr>
              <a:t>Zufälligkeit </a:t>
            </a:r>
          </a:p>
        </p:txBody>
      </p:sp>
      <p:sp>
        <p:nvSpPr>
          <p:cNvPr id="3" name="Rechteck 2"/>
          <p:cNvSpPr/>
          <p:nvPr/>
        </p:nvSpPr>
        <p:spPr>
          <a:xfrm>
            <a:off x="360819" y="401172"/>
            <a:ext cx="10126362" cy="1938992"/>
          </a:xfrm>
          <a:prstGeom prst="rect">
            <a:avLst/>
          </a:prstGeom>
        </p:spPr>
        <p:txBody>
          <a:bodyPr wrap="none">
            <a:spAutoFit/>
          </a:bodyPr>
          <a:lstStyle/>
          <a:p>
            <a:r>
              <a:rPr lang="de-DE" sz="6000" dirty="0">
                <a:solidFill>
                  <a:srgbClr val="C00000"/>
                </a:solidFill>
                <a:cs typeface="Arial" panose="020B0604020202020204" pitchFamily="34" charset="0"/>
              </a:rPr>
              <a:t>Kennzeichen traumatisierender </a:t>
            </a:r>
            <a:endParaRPr lang="de-DE" sz="6000" dirty="0" smtClean="0">
              <a:solidFill>
                <a:srgbClr val="C00000"/>
              </a:solidFill>
              <a:cs typeface="Arial" panose="020B0604020202020204" pitchFamily="34" charset="0"/>
            </a:endParaRPr>
          </a:p>
          <a:p>
            <a:r>
              <a:rPr lang="de-DE" sz="6000" dirty="0" smtClean="0">
                <a:solidFill>
                  <a:srgbClr val="C00000"/>
                </a:solidFill>
                <a:cs typeface="Arial" panose="020B0604020202020204" pitchFamily="34" charset="0"/>
              </a:rPr>
              <a:t>Verluste</a:t>
            </a:r>
            <a:endParaRPr lang="de-DE" sz="6000" dirty="0">
              <a:solidFill>
                <a:srgbClr val="C00000"/>
              </a:solidFill>
            </a:endParaRPr>
          </a:p>
        </p:txBody>
      </p:sp>
    </p:spTree>
    <p:extLst>
      <p:ext uri="{BB962C8B-B14F-4D97-AF65-F5344CB8AC3E}">
        <p14:creationId xmlns:p14="http://schemas.microsoft.com/office/powerpoint/2010/main" val="343310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71474" y="550039"/>
            <a:ext cx="11077575" cy="3970318"/>
          </a:xfrm>
          <a:prstGeom prst="rect">
            <a:avLst/>
          </a:prstGeom>
        </p:spPr>
        <p:txBody>
          <a:bodyPr wrap="square">
            <a:spAutoFit/>
          </a:bodyPr>
          <a:lstStyle/>
          <a:p>
            <a:r>
              <a:rPr lang="de-DE" sz="2800" dirty="0" smtClean="0">
                <a:cs typeface="Arial" panose="020B0604020202020204" pitchFamily="34" charset="0"/>
              </a:rPr>
              <a:t>- Tod </a:t>
            </a:r>
            <a:r>
              <a:rPr lang="de-DE" sz="2800" dirty="0">
                <a:cs typeface="Arial" panose="020B0604020202020204" pitchFamily="34" charset="0"/>
              </a:rPr>
              <a:t>eines Kindes</a:t>
            </a:r>
          </a:p>
          <a:p>
            <a:r>
              <a:rPr lang="de-DE" sz="2800" dirty="0" smtClean="0">
                <a:cs typeface="Arial" panose="020B0604020202020204" pitchFamily="34" charset="0"/>
              </a:rPr>
              <a:t>- Suizid </a:t>
            </a:r>
            <a:r>
              <a:rPr lang="de-DE" sz="2800" dirty="0">
                <a:cs typeface="Arial" panose="020B0604020202020204" pitchFamily="34" charset="0"/>
              </a:rPr>
              <a:t>eines Angehörigen</a:t>
            </a:r>
          </a:p>
          <a:p>
            <a:r>
              <a:rPr lang="de-DE" sz="2800" dirty="0" smtClean="0">
                <a:cs typeface="Arial" panose="020B0604020202020204" pitchFamily="34" charset="0"/>
              </a:rPr>
              <a:t>- Unfalltod</a:t>
            </a:r>
            <a:r>
              <a:rPr lang="de-DE" sz="2800" dirty="0">
                <a:cs typeface="Arial" panose="020B0604020202020204" pitchFamily="34" charset="0"/>
              </a:rPr>
              <a:t>, plötzlicher Tod</a:t>
            </a:r>
          </a:p>
          <a:p>
            <a:r>
              <a:rPr lang="de-DE" sz="2800" dirty="0" smtClean="0">
                <a:cs typeface="Arial" panose="020B0604020202020204" pitchFamily="34" charset="0"/>
              </a:rPr>
              <a:t>- traumatische </a:t>
            </a:r>
            <a:r>
              <a:rPr lang="de-DE" sz="2800" dirty="0">
                <a:cs typeface="Arial" panose="020B0604020202020204" pitchFamily="34" charset="0"/>
              </a:rPr>
              <a:t>Erfahrungen des Verstorbenen vor dem Tod</a:t>
            </a:r>
          </a:p>
          <a:p>
            <a:r>
              <a:rPr lang="de-DE" sz="2800" dirty="0" smtClean="0">
                <a:cs typeface="Arial" panose="020B0604020202020204" pitchFamily="34" charset="0"/>
              </a:rPr>
              <a:t>- Verluste </a:t>
            </a:r>
            <a:r>
              <a:rPr lang="de-DE" sz="2800" dirty="0">
                <a:cs typeface="Arial" panose="020B0604020202020204" pitchFamily="34" charset="0"/>
              </a:rPr>
              <a:t>bei scheinbarer oder realer eigener Verantwortung</a:t>
            </a:r>
          </a:p>
          <a:p>
            <a:r>
              <a:rPr lang="de-DE" sz="2800" dirty="0" smtClean="0">
                <a:cs typeface="Arial" panose="020B0604020202020204" pitchFamily="34" charset="0"/>
              </a:rPr>
              <a:t>- Verluste </a:t>
            </a:r>
            <a:r>
              <a:rPr lang="de-DE" sz="2800" dirty="0">
                <a:cs typeface="Arial" panose="020B0604020202020204" pitchFamily="34" charset="0"/>
              </a:rPr>
              <a:t>bei „Man-made-Katastrophen“</a:t>
            </a:r>
          </a:p>
          <a:p>
            <a:r>
              <a:rPr lang="de-DE" sz="2800" dirty="0" smtClean="0">
                <a:cs typeface="Arial" panose="020B0604020202020204" pitchFamily="34" charset="0"/>
              </a:rPr>
              <a:t>- Mehrfachverluste</a:t>
            </a:r>
            <a:endParaRPr lang="de-DE" sz="2800" dirty="0">
              <a:cs typeface="Arial" panose="020B0604020202020204" pitchFamily="34" charset="0"/>
            </a:endParaRPr>
          </a:p>
          <a:p>
            <a:r>
              <a:rPr lang="de-DE" sz="2800" dirty="0" smtClean="0">
                <a:cs typeface="Arial" panose="020B0604020202020204" pitchFamily="34" charset="0"/>
              </a:rPr>
              <a:t>- Großschadensereignisse </a:t>
            </a:r>
            <a:r>
              <a:rPr lang="de-DE" sz="2800" dirty="0">
                <a:cs typeface="Arial" panose="020B0604020202020204" pitchFamily="34" charset="0"/>
              </a:rPr>
              <a:t>mit Beteiligung der Medien</a:t>
            </a:r>
          </a:p>
          <a:p>
            <a:r>
              <a:rPr lang="de-DE" sz="2800" dirty="0" smtClean="0">
                <a:cs typeface="Arial" panose="020B0604020202020204" pitchFamily="34" charset="0"/>
              </a:rPr>
              <a:t>- Entwürdigende </a:t>
            </a:r>
            <a:r>
              <a:rPr lang="de-DE" sz="2800" dirty="0">
                <a:cs typeface="Arial" panose="020B0604020202020204" pitchFamily="34" charset="0"/>
              </a:rPr>
              <a:t>Behandlung des Verstorbenen</a:t>
            </a:r>
          </a:p>
        </p:txBody>
      </p:sp>
    </p:spTree>
    <p:extLst>
      <p:ext uri="{BB962C8B-B14F-4D97-AF65-F5344CB8AC3E}">
        <p14:creationId xmlns:p14="http://schemas.microsoft.com/office/powerpoint/2010/main" val="3661521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78507" y="234434"/>
            <a:ext cx="10091032" cy="1938992"/>
          </a:xfrm>
          <a:prstGeom prst="rect">
            <a:avLst/>
          </a:prstGeom>
        </p:spPr>
        <p:txBody>
          <a:bodyPr wrap="none">
            <a:spAutoFit/>
          </a:bodyPr>
          <a:lstStyle/>
          <a:p>
            <a:r>
              <a:rPr lang="de-DE" sz="6000" dirty="0">
                <a:solidFill>
                  <a:srgbClr val="C00000"/>
                </a:solidFill>
                <a:cs typeface="Arial" panose="020B0604020202020204" pitchFamily="34" charset="0"/>
              </a:rPr>
              <a:t>Traumatisierende Kontexte von </a:t>
            </a:r>
            <a:endParaRPr lang="de-DE" sz="6000" dirty="0" smtClean="0">
              <a:solidFill>
                <a:srgbClr val="C00000"/>
              </a:solidFill>
              <a:cs typeface="Arial" panose="020B0604020202020204" pitchFamily="34" charset="0"/>
            </a:endParaRPr>
          </a:p>
          <a:p>
            <a:r>
              <a:rPr lang="de-DE" sz="6000" dirty="0" smtClean="0">
                <a:solidFill>
                  <a:srgbClr val="C00000"/>
                </a:solidFill>
                <a:cs typeface="Arial" panose="020B0604020202020204" pitchFamily="34" charset="0"/>
              </a:rPr>
              <a:t>Verlusten: :</a:t>
            </a:r>
            <a:endParaRPr lang="de-DE" sz="6000" dirty="0">
              <a:solidFill>
                <a:srgbClr val="C00000"/>
              </a:solidFill>
              <a:cs typeface="Arial" panose="020B0604020202020204" pitchFamily="34" charset="0"/>
            </a:endParaRPr>
          </a:p>
        </p:txBody>
      </p:sp>
      <p:sp>
        <p:nvSpPr>
          <p:cNvPr id="3" name="Rechteck 2"/>
          <p:cNvSpPr/>
          <p:nvPr/>
        </p:nvSpPr>
        <p:spPr>
          <a:xfrm>
            <a:off x="278507" y="2173426"/>
            <a:ext cx="11372851" cy="4401205"/>
          </a:xfrm>
          <a:prstGeom prst="rect">
            <a:avLst/>
          </a:prstGeom>
        </p:spPr>
        <p:txBody>
          <a:bodyPr wrap="square">
            <a:spAutoFit/>
          </a:bodyPr>
          <a:lstStyle/>
          <a:p>
            <a:pPr marL="285750" indent="-285750">
              <a:buFontTx/>
              <a:buChar char="-"/>
            </a:pPr>
            <a:r>
              <a:rPr lang="de-DE" sz="2800" dirty="0">
                <a:cs typeface="Arial" panose="020B0604020202020204" pitchFamily="34" charset="0"/>
              </a:rPr>
              <a:t>Miterleben des Todes</a:t>
            </a:r>
          </a:p>
          <a:p>
            <a:pPr marL="285750" indent="-285750">
              <a:buFontTx/>
              <a:buChar char="-"/>
            </a:pPr>
            <a:r>
              <a:rPr lang="de-DE" sz="2800" dirty="0">
                <a:cs typeface="Arial" panose="020B0604020202020204" pitchFamily="34" charset="0"/>
              </a:rPr>
              <a:t>Erlebtes oder vermutetes Leiden</a:t>
            </a:r>
          </a:p>
          <a:p>
            <a:pPr marL="285750" indent="-285750">
              <a:buFontTx/>
              <a:buChar char="-"/>
            </a:pPr>
            <a:r>
              <a:rPr lang="de-DE" sz="2800" dirty="0">
                <a:cs typeface="Arial" panose="020B0604020202020204" pitchFamily="34" charset="0"/>
              </a:rPr>
              <a:t>Auffinden des Verstorbenen</a:t>
            </a:r>
          </a:p>
          <a:p>
            <a:pPr marL="285750" indent="-285750">
              <a:buFontTx/>
              <a:buChar char="-"/>
            </a:pPr>
            <a:r>
              <a:rPr lang="de-DE" sz="2800" dirty="0">
                <a:cs typeface="Arial" panose="020B0604020202020204" pitchFamily="34" charset="0"/>
              </a:rPr>
              <a:t>Überbringen der Todesnachricht</a:t>
            </a:r>
          </a:p>
          <a:p>
            <a:pPr marL="285750" indent="-285750">
              <a:buFontTx/>
              <a:buChar char="-"/>
            </a:pPr>
            <a:r>
              <a:rPr lang="de-DE" sz="2800" dirty="0">
                <a:cs typeface="Arial" panose="020B0604020202020204" pitchFamily="34" charset="0"/>
              </a:rPr>
              <a:t>Mitbeteiligung am Tod des nahen Menschen</a:t>
            </a:r>
          </a:p>
          <a:p>
            <a:pPr marL="285750" indent="-285750">
              <a:buFontTx/>
              <a:buChar char="-"/>
            </a:pPr>
            <a:r>
              <a:rPr lang="de-DE" sz="2800" dirty="0">
                <a:cs typeface="Arial" panose="020B0604020202020204" pitchFamily="34" charset="0"/>
              </a:rPr>
              <a:t>Nachfolgende Interventionen… Befragen, Identifizieren,..</a:t>
            </a:r>
          </a:p>
          <a:p>
            <a:pPr marL="285750" indent="-285750">
              <a:buFontTx/>
              <a:buChar char="-"/>
            </a:pPr>
            <a:r>
              <a:rPr lang="de-DE" sz="2800" dirty="0">
                <a:cs typeface="Arial" panose="020B0604020202020204" pitchFamily="34" charset="0"/>
              </a:rPr>
              <a:t>Beschlagnahme des Leichnams</a:t>
            </a:r>
          </a:p>
          <a:p>
            <a:pPr marL="285750" indent="-285750">
              <a:buFontTx/>
              <a:buChar char="-"/>
            </a:pPr>
            <a:r>
              <a:rPr lang="de-DE" sz="2800" dirty="0">
                <a:cs typeface="Arial" panose="020B0604020202020204" pitchFamily="34" charset="0"/>
              </a:rPr>
              <a:t>Großschadensereignisse mit Präsenz der Öffentlichkeit</a:t>
            </a:r>
          </a:p>
          <a:p>
            <a:pPr marL="285750" indent="-285750">
              <a:buFontTx/>
              <a:buChar char="-"/>
            </a:pPr>
            <a:r>
              <a:rPr lang="de-DE" sz="2800" dirty="0">
                <a:cs typeface="Arial" panose="020B0604020202020204" pitchFamily="34" charset="0"/>
              </a:rPr>
              <a:t>Unklare Wartesituation</a:t>
            </a:r>
          </a:p>
          <a:p>
            <a:pPr marL="285750" indent="-285750">
              <a:buFontTx/>
              <a:buChar char="-"/>
            </a:pPr>
            <a:r>
              <a:rPr lang="de-DE" sz="2800" dirty="0">
                <a:cs typeface="Arial" panose="020B0604020202020204" pitchFamily="34" charset="0"/>
              </a:rPr>
              <a:t>Abgebrochene oder nicht zugelassene Abschiedsrituale</a:t>
            </a:r>
          </a:p>
        </p:txBody>
      </p:sp>
    </p:spTree>
    <p:extLst>
      <p:ext uri="{BB962C8B-B14F-4D97-AF65-F5344CB8AC3E}">
        <p14:creationId xmlns:p14="http://schemas.microsoft.com/office/powerpoint/2010/main" val="2010823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5269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86327" y="390758"/>
            <a:ext cx="11120581" cy="5755422"/>
          </a:xfrm>
          <a:prstGeom prst="rect">
            <a:avLst/>
          </a:prstGeom>
        </p:spPr>
        <p:txBody>
          <a:bodyPr wrap="square">
            <a:spAutoFit/>
          </a:bodyPr>
          <a:lstStyle/>
          <a:p>
            <a:pPr>
              <a:spcAft>
                <a:spcPts val="0"/>
              </a:spcAft>
            </a:pPr>
            <a:r>
              <a:rPr lang="de-DE" sz="3200" b="1" u="sng" dirty="0">
                <a:ea typeface="Arial Unicode MS"/>
                <a:cs typeface="Arial Unicode MS"/>
              </a:rPr>
              <a:t>Symptome im Trauerprozess:</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Symptome </a:t>
            </a:r>
            <a:r>
              <a:rPr lang="de-DE" sz="2800" dirty="0">
                <a:ea typeface="Arial Unicode MS"/>
                <a:cs typeface="Arial Unicode MS"/>
              </a:rPr>
              <a:t>sind die </a:t>
            </a:r>
            <a:r>
              <a:rPr lang="de-DE" sz="2800" dirty="0" err="1" smtClean="0">
                <a:ea typeface="Arial Unicode MS"/>
                <a:cs typeface="Arial Unicode MS"/>
              </a:rPr>
              <a:t>sicht</a:t>
            </a:r>
            <a:r>
              <a:rPr lang="de-DE" sz="2800" dirty="0" smtClean="0">
                <a:ea typeface="Arial Unicode MS"/>
                <a:cs typeface="Arial Unicode MS"/>
              </a:rPr>
              <a:t> - und </a:t>
            </a:r>
            <a:r>
              <a:rPr lang="de-DE" sz="2800" dirty="0">
                <a:ea typeface="Arial Unicode MS"/>
                <a:cs typeface="Arial Unicode MS"/>
              </a:rPr>
              <a:t>spürbaren Reaktionen auf einen </a:t>
            </a:r>
            <a:r>
              <a:rPr lang="de-DE" sz="2800" dirty="0" smtClean="0">
                <a:ea typeface="Arial Unicode MS"/>
                <a:cs typeface="Arial Unicode MS"/>
              </a:rPr>
              <a:t>Verlust.  Sie werden </a:t>
            </a:r>
            <a:r>
              <a:rPr lang="de-DE" sz="2800" dirty="0">
                <a:ea typeface="Arial Unicode MS"/>
                <a:cs typeface="Arial Unicode MS"/>
              </a:rPr>
              <a:t>in den ersten 13 Monaten </a:t>
            </a:r>
            <a:r>
              <a:rPr lang="de-DE" sz="2800" dirty="0" smtClean="0">
                <a:ea typeface="Arial Unicode MS"/>
                <a:cs typeface="Arial Unicode MS"/>
              </a:rPr>
              <a:t>des Trauerprozesses </a:t>
            </a:r>
            <a:r>
              <a:rPr lang="de-DE" sz="2800" dirty="0">
                <a:ea typeface="Arial Unicode MS"/>
                <a:cs typeface="Arial Unicode MS"/>
              </a:rPr>
              <a:t>in der Zusammenschau mit Risikofaktoren und Ressourcen betrachtet um eine erschwerte Trauer einzuschätzen. </a:t>
            </a:r>
            <a:endParaRPr lang="de-DE" sz="2800" dirty="0" smtClean="0">
              <a:ea typeface="Arial Unicode MS"/>
              <a:cs typeface="Arial Unicode MS"/>
            </a:endParaRP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Auch </a:t>
            </a:r>
            <a:r>
              <a:rPr lang="de-DE" sz="2800" dirty="0">
                <a:ea typeface="Arial Unicode MS"/>
                <a:cs typeface="Arial Unicode MS"/>
              </a:rPr>
              <a:t>heftige Reaktionen sind zunächst als normale Trauerreaktion </a:t>
            </a:r>
            <a:r>
              <a:rPr lang="de-DE" sz="2800" dirty="0" smtClean="0">
                <a:ea typeface="Arial Unicode MS"/>
                <a:cs typeface="Arial Unicode MS"/>
              </a:rPr>
              <a:t>einzuschätzen. </a:t>
            </a:r>
            <a:endParaRPr lang="de-DE" sz="2800" dirty="0">
              <a:ea typeface="Arial Unicode MS"/>
              <a:cs typeface="Arial Unicode MS"/>
            </a:endParaRP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Symptome </a:t>
            </a:r>
            <a:r>
              <a:rPr lang="de-DE" sz="2800" dirty="0">
                <a:ea typeface="Arial Unicode MS"/>
                <a:cs typeface="Arial Unicode MS"/>
              </a:rPr>
              <a:t>werden ab dem </a:t>
            </a:r>
            <a:r>
              <a:rPr lang="de-DE" sz="2800" dirty="0" smtClean="0">
                <a:ea typeface="Arial Unicode MS"/>
                <a:cs typeface="Arial Unicode MS"/>
              </a:rPr>
              <a:t>7.Monat </a:t>
            </a:r>
            <a:r>
              <a:rPr lang="de-DE" sz="2800" dirty="0">
                <a:ea typeface="Arial Unicode MS"/>
                <a:cs typeface="Arial Unicode MS"/>
              </a:rPr>
              <a:t>nach einem Verlust als Hauptkriterium für die Einschätzung einer traumatischen, ab dem 14. Monat einer komplizierten Trauer betrachtet.</a:t>
            </a:r>
          </a:p>
        </p:txBody>
      </p:sp>
    </p:spTree>
    <p:extLst>
      <p:ext uri="{BB962C8B-B14F-4D97-AF65-F5344CB8AC3E}">
        <p14:creationId xmlns:p14="http://schemas.microsoft.com/office/powerpoint/2010/main" val="292270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fade">
                                      <p:cBhvr>
                                        <p:cTn id="28" dur="1000"/>
                                        <p:tgtEl>
                                          <p:spTgt spid="2">
                                            <p:txEl>
                                              <p:pRg st="6" end="6"/>
                                            </p:txEl>
                                          </p:spTgt>
                                        </p:tgtEl>
                                      </p:cBhvr>
                                    </p:animEffect>
                                    <p:anim calcmode="lin" valueType="num">
                                      <p:cBhvr>
                                        <p:cTn id="29"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78691" y="83127"/>
            <a:ext cx="10723418" cy="6678751"/>
          </a:xfrm>
          <a:prstGeom prst="rect">
            <a:avLst/>
          </a:prstGeom>
        </p:spPr>
        <p:txBody>
          <a:bodyPr wrap="square">
            <a:spAutoFit/>
          </a:bodyPr>
          <a:lstStyle/>
          <a:p>
            <a:pPr>
              <a:spcAft>
                <a:spcPts val="0"/>
              </a:spcAft>
            </a:pPr>
            <a:r>
              <a:rPr lang="de-DE" sz="3200" b="1" dirty="0">
                <a:solidFill>
                  <a:srgbClr val="FF0000"/>
                </a:solidFill>
                <a:ea typeface="Arial Unicode MS"/>
                <a:cs typeface="Arial Unicode MS"/>
              </a:rPr>
              <a:t>Körper</a:t>
            </a:r>
            <a:r>
              <a:rPr lang="de-DE" sz="3200" b="1" dirty="0" smtClean="0">
                <a:solidFill>
                  <a:srgbClr val="FF0000"/>
                </a:solidFill>
                <a:ea typeface="Arial Unicode MS"/>
                <a:cs typeface="Arial Unicode MS"/>
              </a:rPr>
              <a:t>:</a:t>
            </a:r>
          </a:p>
          <a:p>
            <a:pPr>
              <a:spcAft>
                <a:spcPts val="0"/>
              </a:spcAft>
            </a:pPr>
            <a:endParaRPr lang="de-DE" sz="3200" b="1" dirty="0">
              <a:solidFill>
                <a:srgbClr val="FF0000"/>
              </a:solidFill>
              <a:ea typeface="Arial Unicode MS"/>
              <a:cs typeface="Arial Unicode MS"/>
            </a:endParaRPr>
          </a:p>
          <a:p>
            <a:pPr>
              <a:spcAft>
                <a:spcPts val="0"/>
              </a:spcAft>
            </a:pPr>
            <a:r>
              <a:rPr lang="de-DE" sz="2800" dirty="0">
                <a:ea typeface="Arial Unicode MS"/>
                <a:cs typeface="Arial Unicode MS"/>
              </a:rPr>
              <a:t>Schlafstörungen, </a:t>
            </a:r>
            <a:endParaRPr lang="de-DE" sz="2800" dirty="0" smtClean="0">
              <a:ea typeface="Arial Unicode MS"/>
              <a:cs typeface="Arial Unicode MS"/>
            </a:endParaRPr>
          </a:p>
          <a:p>
            <a:pPr>
              <a:spcAft>
                <a:spcPts val="0"/>
              </a:spcAft>
            </a:pPr>
            <a:r>
              <a:rPr lang="de-DE" sz="2800" dirty="0" smtClean="0">
                <a:ea typeface="Arial Unicode MS"/>
                <a:cs typeface="Arial Unicode MS"/>
              </a:rPr>
              <a:t>Essstörung</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Muskelschwächen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Kopfschmerzen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Verspannungen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körperliche </a:t>
            </a:r>
            <a:r>
              <a:rPr lang="de-DE" sz="2800" dirty="0">
                <a:ea typeface="Arial Unicode MS"/>
                <a:cs typeface="Arial Unicode MS"/>
              </a:rPr>
              <a:t>Schmerzen, </a:t>
            </a:r>
            <a:endParaRPr lang="de-DE" sz="2800" dirty="0" smtClean="0">
              <a:ea typeface="Arial Unicode MS"/>
              <a:cs typeface="Arial Unicode MS"/>
            </a:endParaRPr>
          </a:p>
          <a:p>
            <a:pPr>
              <a:spcAft>
                <a:spcPts val="0"/>
              </a:spcAft>
            </a:pPr>
            <a:r>
              <a:rPr lang="de-DE" sz="2800" dirty="0" smtClean="0">
                <a:ea typeface="Arial Unicode MS"/>
                <a:cs typeface="Arial Unicode MS"/>
              </a:rPr>
              <a:t>Empfindungslosigkeit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zittern</a:t>
            </a:r>
            <a:r>
              <a:rPr lang="de-DE" sz="2800" dirty="0">
                <a:ea typeface="Arial Unicode MS"/>
                <a:cs typeface="Arial Unicode MS"/>
              </a:rPr>
              <a:t>, </a:t>
            </a:r>
            <a:r>
              <a:rPr lang="de-DE" sz="2800" dirty="0" smtClean="0">
                <a:ea typeface="Arial Unicode MS"/>
                <a:cs typeface="Arial Unicode MS"/>
              </a:rPr>
              <a:t>frieren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allgemeine </a:t>
            </a:r>
            <a:r>
              <a:rPr lang="de-DE" sz="2800" dirty="0">
                <a:ea typeface="Arial Unicode MS"/>
                <a:cs typeface="Arial Unicode MS"/>
              </a:rPr>
              <a:t>Erschöpfung, </a:t>
            </a:r>
            <a:endParaRPr lang="de-DE" sz="2800" dirty="0" smtClean="0">
              <a:ea typeface="Arial Unicode MS"/>
              <a:cs typeface="Arial Unicode MS"/>
            </a:endParaRPr>
          </a:p>
          <a:p>
            <a:pPr>
              <a:spcAft>
                <a:spcPts val="0"/>
              </a:spcAft>
            </a:pPr>
            <a:r>
              <a:rPr lang="de-DE" sz="2800" dirty="0" smtClean="0">
                <a:ea typeface="Arial Unicode MS"/>
                <a:cs typeface="Arial Unicode MS"/>
              </a:rPr>
              <a:t>reduzierte </a:t>
            </a:r>
            <a:r>
              <a:rPr lang="de-DE" sz="2800" dirty="0">
                <a:ea typeface="Arial Unicode MS"/>
                <a:cs typeface="Arial Unicode MS"/>
              </a:rPr>
              <a:t>Immunstatus, </a:t>
            </a:r>
            <a:endParaRPr lang="de-DE" sz="2800" dirty="0" smtClean="0">
              <a:ea typeface="Arial Unicode MS"/>
              <a:cs typeface="Arial Unicode MS"/>
            </a:endParaRPr>
          </a:p>
          <a:p>
            <a:pPr>
              <a:spcAft>
                <a:spcPts val="0"/>
              </a:spcAft>
            </a:pPr>
            <a:r>
              <a:rPr lang="de-DE" sz="2800" dirty="0" smtClean="0">
                <a:ea typeface="Arial Unicode MS"/>
                <a:cs typeface="Arial Unicode MS"/>
              </a:rPr>
              <a:t>Atembeklemmung</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Herzbeschwerden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Sucht</a:t>
            </a:r>
            <a:endParaRPr lang="de-DE" sz="2800" dirty="0">
              <a:ea typeface="Arial Unicode MS"/>
              <a:cs typeface="Arial Unicode MS"/>
            </a:endParaRPr>
          </a:p>
        </p:txBody>
      </p:sp>
      <p:sp>
        <p:nvSpPr>
          <p:cNvPr id="3" name="Rechteck 2"/>
          <p:cNvSpPr/>
          <p:nvPr/>
        </p:nvSpPr>
        <p:spPr>
          <a:xfrm rot="21192905">
            <a:off x="5361709" y="2025456"/>
            <a:ext cx="6096000" cy="2308324"/>
          </a:xfrm>
          <a:prstGeom prst="rect">
            <a:avLst/>
          </a:prstGeom>
        </p:spPr>
        <p:txBody>
          <a:bodyPr>
            <a:spAutoFit/>
          </a:bodyPr>
          <a:lstStyle/>
          <a:p>
            <a:pPr>
              <a:spcAft>
                <a:spcPts val="0"/>
              </a:spcAft>
            </a:pPr>
            <a:r>
              <a:rPr lang="de-DE" sz="3600" dirty="0">
                <a:solidFill>
                  <a:srgbClr val="FFFF00"/>
                </a:solidFill>
                <a:ea typeface="Arial Unicode MS"/>
                <a:cs typeface="Arial Unicode MS"/>
              </a:rPr>
              <a:t>Bei traumatische Trauer: ständige Angespanntheit und Unruhe, </a:t>
            </a:r>
            <a:endParaRPr lang="de-DE" sz="3600" dirty="0" smtClean="0">
              <a:solidFill>
                <a:srgbClr val="FFFF00"/>
              </a:solidFill>
              <a:ea typeface="Arial Unicode MS"/>
              <a:cs typeface="Arial Unicode MS"/>
            </a:endParaRPr>
          </a:p>
          <a:p>
            <a:pPr>
              <a:spcAft>
                <a:spcPts val="0"/>
              </a:spcAft>
            </a:pPr>
            <a:r>
              <a:rPr lang="de-DE" sz="3600" dirty="0" smtClean="0">
                <a:solidFill>
                  <a:srgbClr val="FFFF00"/>
                </a:solidFill>
                <a:ea typeface="Arial Unicode MS"/>
                <a:cs typeface="Arial Unicode MS"/>
              </a:rPr>
              <a:t>oder </a:t>
            </a:r>
            <a:r>
              <a:rPr lang="de-DE" sz="3600" dirty="0">
                <a:solidFill>
                  <a:srgbClr val="FFFF00"/>
                </a:solidFill>
                <a:ea typeface="Arial Unicode MS"/>
                <a:cs typeface="Arial Unicode MS"/>
              </a:rPr>
              <a:t>Antriebslosigkeit</a:t>
            </a:r>
          </a:p>
        </p:txBody>
      </p:sp>
    </p:spTree>
    <p:extLst>
      <p:ext uri="{BB962C8B-B14F-4D97-AF65-F5344CB8AC3E}">
        <p14:creationId xmlns:p14="http://schemas.microsoft.com/office/powerpoint/2010/main" val="175342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Effect transition="in" filter="fade">
                                      <p:cBhvr>
                                        <p:cTn id="49" dur="1000"/>
                                        <p:tgtEl>
                                          <p:spTgt spid="2">
                                            <p:txEl>
                                              <p:pRg st="9" end="9"/>
                                            </p:txEl>
                                          </p:spTgt>
                                        </p:tgtEl>
                                      </p:cBhvr>
                                    </p:animEffect>
                                    <p:anim calcmode="lin" valueType="num">
                                      <p:cBhvr>
                                        <p:cTn id="50"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9" end="9"/>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
                                            <p:txEl>
                                              <p:pRg st="10" end="10"/>
                                            </p:txEl>
                                          </p:spTgt>
                                        </p:tgtEl>
                                        <p:attrNameLst>
                                          <p:attrName>style.visibility</p:attrName>
                                        </p:attrNameLst>
                                      </p:cBhvr>
                                      <p:to>
                                        <p:strVal val="visible"/>
                                      </p:to>
                                    </p:set>
                                    <p:animEffect transition="in" filter="fade">
                                      <p:cBhvr>
                                        <p:cTn id="54" dur="1000"/>
                                        <p:tgtEl>
                                          <p:spTgt spid="2">
                                            <p:txEl>
                                              <p:pRg st="10" end="10"/>
                                            </p:txEl>
                                          </p:spTgt>
                                        </p:tgtEl>
                                      </p:cBhvr>
                                    </p:animEffect>
                                    <p:anim calcmode="lin" valueType="num">
                                      <p:cBhvr>
                                        <p:cTn id="5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Effect transition="in" filter="fade">
                                      <p:cBhvr>
                                        <p:cTn id="59" dur="1000"/>
                                        <p:tgtEl>
                                          <p:spTgt spid="2">
                                            <p:txEl>
                                              <p:pRg st="11" end="11"/>
                                            </p:txEl>
                                          </p:spTgt>
                                        </p:tgtEl>
                                      </p:cBhvr>
                                    </p:animEffect>
                                    <p:anim calcmode="lin" valueType="num">
                                      <p:cBhvr>
                                        <p:cTn id="60"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61"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2">
                                            <p:txEl>
                                              <p:pRg st="12" end="12"/>
                                            </p:txEl>
                                          </p:spTgt>
                                        </p:tgtEl>
                                        <p:attrNameLst>
                                          <p:attrName>style.visibility</p:attrName>
                                        </p:attrNameLst>
                                      </p:cBhvr>
                                      <p:to>
                                        <p:strVal val="visible"/>
                                      </p:to>
                                    </p:set>
                                    <p:animEffect transition="in" filter="fade">
                                      <p:cBhvr>
                                        <p:cTn id="64" dur="1000"/>
                                        <p:tgtEl>
                                          <p:spTgt spid="2">
                                            <p:txEl>
                                              <p:pRg st="12" end="12"/>
                                            </p:txEl>
                                          </p:spTgt>
                                        </p:tgtEl>
                                      </p:cBhvr>
                                    </p:animEffect>
                                    <p:anim calcmode="lin" valueType="num">
                                      <p:cBhvr>
                                        <p:cTn id="65"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66"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2">
                                            <p:txEl>
                                              <p:pRg st="13" end="13"/>
                                            </p:txEl>
                                          </p:spTgt>
                                        </p:tgtEl>
                                        <p:attrNameLst>
                                          <p:attrName>style.visibility</p:attrName>
                                        </p:attrNameLst>
                                      </p:cBhvr>
                                      <p:to>
                                        <p:strVal val="visible"/>
                                      </p:to>
                                    </p:set>
                                    <p:animEffect transition="in" filter="fade">
                                      <p:cBhvr>
                                        <p:cTn id="69" dur="1000"/>
                                        <p:tgtEl>
                                          <p:spTgt spid="2">
                                            <p:txEl>
                                              <p:pRg st="13" end="13"/>
                                            </p:txEl>
                                          </p:spTgt>
                                        </p:tgtEl>
                                      </p:cBhvr>
                                    </p:animEffect>
                                    <p:anim calcmode="lin" valueType="num">
                                      <p:cBhvr>
                                        <p:cTn id="70"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71"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2">
                                            <p:txEl>
                                              <p:pRg st="14" end="14"/>
                                            </p:txEl>
                                          </p:spTgt>
                                        </p:tgtEl>
                                        <p:attrNameLst>
                                          <p:attrName>style.visibility</p:attrName>
                                        </p:attrNameLst>
                                      </p:cBhvr>
                                      <p:to>
                                        <p:strVal val="visible"/>
                                      </p:to>
                                    </p:set>
                                    <p:animEffect transition="in" filter="fade">
                                      <p:cBhvr>
                                        <p:cTn id="74" dur="1000"/>
                                        <p:tgtEl>
                                          <p:spTgt spid="2">
                                            <p:txEl>
                                              <p:pRg st="14" end="14"/>
                                            </p:txEl>
                                          </p:spTgt>
                                        </p:tgtEl>
                                      </p:cBhvr>
                                    </p:animEffect>
                                    <p:anim calcmode="lin" valueType="num">
                                      <p:cBhvr>
                                        <p:cTn id="75"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76" dur="10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3"/>
                                        </p:tgtEl>
                                        <p:attrNameLst>
                                          <p:attrName>style.visibility</p:attrName>
                                        </p:attrNameLst>
                                      </p:cBhvr>
                                      <p:to>
                                        <p:strVal val="visible"/>
                                      </p:to>
                                    </p:set>
                                    <p:animEffect transition="in" filter="fade">
                                      <p:cBhvr>
                                        <p:cTn id="81" dur="1000"/>
                                        <p:tgtEl>
                                          <p:spTgt spid="3"/>
                                        </p:tgtEl>
                                      </p:cBhvr>
                                    </p:animEffect>
                                    <p:anim calcmode="lin" valueType="num">
                                      <p:cBhvr>
                                        <p:cTn id="82" dur="1000" fill="hold"/>
                                        <p:tgtEl>
                                          <p:spTgt spid="3"/>
                                        </p:tgtEl>
                                        <p:attrNameLst>
                                          <p:attrName>ppt_x</p:attrName>
                                        </p:attrNameLst>
                                      </p:cBhvr>
                                      <p:tavLst>
                                        <p:tav tm="0">
                                          <p:val>
                                            <p:strVal val="#ppt_x"/>
                                          </p:val>
                                        </p:tav>
                                        <p:tav tm="100000">
                                          <p:val>
                                            <p:strVal val="#ppt_x"/>
                                          </p:val>
                                        </p:tav>
                                      </p:tavLst>
                                    </p:anim>
                                    <p:anim calcmode="lin" valueType="num">
                                      <p:cBhvr>
                                        <p:cTn id="8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609600" y="1453778"/>
            <a:ext cx="10833125" cy="2140670"/>
          </a:xfrm>
          <a:custGeom>
            <a:avLst/>
            <a:gdLst>
              <a:gd name="connsiteX0" fmla="*/ 0 w 10833125"/>
              <a:gd name="connsiteY0" fmla="*/ 1446440 h 2140670"/>
              <a:gd name="connsiteX1" fmla="*/ 1228436 w 10833125"/>
              <a:gd name="connsiteY1" fmla="*/ 975386 h 2140670"/>
              <a:gd name="connsiteX2" fmla="*/ 1403927 w 10833125"/>
              <a:gd name="connsiteY2" fmla="*/ 1852840 h 2140670"/>
              <a:gd name="connsiteX3" fmla="*/ 2530764 w 10833125"/>
              <a:gd name="connsiteY3" fmla="*/ 892258 h 2140670"/>
              <a:gd name="connsiteX4" fmla="*/ 2872509 w 10833125"/>
              <a:gd name="connsiteY4" fmla="*/ 5567 h 2140670"/>
              <a:gd name="connsiteX5" fmla="*/ 3519055 w 10833125"/>
              <a:gd name="connsiteY5" fmla="*/ 1326367 h 2140670"/>
              <a:gd name="connsiteX6" fmla="*/ 3094182 w 10833125"/>
              <a:gd name="connsiteY6" fmla="*/ 1594222 h 2140670"/>
              <a:gd name="connsiteX7" fmla="*/ 4959927 w 10833125"/>
              <a:gd name="connsiteY7" fmla="*/ 2120695 h 2140670"/>
              <a:gd name="connsiteX8" fmla="*/ 4765964 w 10833125"/>
              <a:gd name="connsiteY8" fmla="*/ 827604 h 2140670"/>
              <a:gd name="connsiteX9" fmla="*/ 5458691 w 10833125"/>
              <a:gd name="connsiteY9" fmla="*/ 79458 h 2140670"/>
              <a:gd name="connsiteX10" fmla="*/ 6160655 w 10833125"/>
              <a:gd name="connsiteY10" fmla="*/ 855313 h 2140670"/>
              <a:gd name="connsiteX11" fmla="*/ 7250545 w 10833125"/>
              <a:gd name="connsiteY11" fmla="*/ 1354077 h 2140670"/>
              <a:gd name="connsiteX12" fmla="*/ 7767782 w 10833125"/>
              <a:gd name="connsiteY12" fmla="*/ 689058 h 2140670"/>
              <a:gd name="connsiteX13" fmla="*/ 8571345 w 10833125"/>
              <a:gd name="connsiteY13" fmla="*/ 208767 h 2140670"/>
              <a:gd name="connsiteX14" fmla="*/ 9467273 w 10833125"/>
              <a:gd name="connsiteY14" fmla="*/ 1113931 h 2140670"/>
              <a:gd name="connsiteX15" fmla="*/ 10178473 w 10833125"/>
              <a:gd name="connsiteY15" fmla="*/ 1714295 h 2140670"/>
              <a:gd name="connsiteX16" fmla="*/ 10797309 w 10833125"/>
              <a:gd name="connsiteY16" fmla="*/ 993858 h 2140670"/>
              <a:gd name="connsiteX17" fmla="*/ 10704945 w 10833125"/>
              <a:gd name="connsiteY17" fmla="*/ 864549 h 214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33125" h="2140670">
                <a:moveTo>
                  <a:pt x="0" y="1446440"/>
                </a:moveTo>
                <a:cubicBezTo>
                  <a:pt x="497224" y="1177046"/>
                  <a:pt x="994448" y="907653"/>
                  <a:pt x="1228436" y="975386"/>
                </a:cubicBezTo>
                <a:cubicBezTo>
                  <a:pt x="1462424" y="1043119"/>
                  <a:pt x="1186872" y="1866695"/>
                  <a:pt x="1403927" y="1852840"/>
                </a:cubicBezTo>
                <a:cubicBezTo>
                  <a:pt x="1620982" y="1838985"/>
                  <a:pt x="2286000" y="1200137"/>
                  <a:pt x="2530764" y="892258"/>
                </a:cubicBezTo>
                <a:cubicBezTo>
                  <a:pt x="2775528" y="584379"/>
                  <a:pt x="2707794" y="-66784"/>
                  <a:pt x="2872509" y="5567"/>
                </a:cubicBezTo>
                <a:cubicBezTo>
                  <a:pt x="3037224" y="77918"/>
                  <a:pt x="3482110" y="1061591"/>
                  <a:pt x="3519055" y="1326367"/>
                </a:cubicBezTo>
                <a:cubicBezTo>
                  <a:pt x="3556000" y="1591143"/>
                  <a:pt x="2854037" y="1461834"/>
                  <a:pt x="3094182" y="1594222"/>
                </a:cubicBezTo>
                <a:cubicBezTo>
                  <a:pt x="3334327" y="1726610"/>
                  <a:pt x="4681297" y="2248465"/>
                  <a:pt x="4959927" y="2120695"/>
                </a:cubicBezTo>
                <a:cubicBezTo>
                  <a:pt x="5238557" y="1992925"/>
                  <a:pt x="4682837" y="1167810"/>
                  <a:pt x="4765964" y="827604"/>
                </a:cubicBezTo>
                <a:cubicBezTo>
                  <a:pt x="4849091" y="487398"/>
                  <a:pt x="5226243" y="74840"/>
                  <a:pt x="5458691" y="79458"/>
                </a:cubicBezTo>
                <a:cubicBezTo>
                  <a:pt x="5691139" y="84076"/>
                  <a:pt x="5862013" y="642876"/>
                  <a:pt x="6160655" y="855313"/>
                </a:cubicBezTo>
                <a:cubicBezTo>
                  <a:pt x="6459297" y="1067749"/>
                  <a:pt x="6982691" y="1381786"/>
                  <a:pt x="7250545" y="1354077"/>
                </a:cubicBezTo>
                <a:cubicBezTo>
                  <a:pt x="7518399" y="1326368"/>
                  <a:pt x="7547649" y="879943"/>
                  <a:pt x="7767782" y="689058"/>
                </a:cubicBezTo>
                <a:cubicBezTo>
                  <a:pt x="7987915" y="498173"/>
                  <a:pt x="8288097" y="137955"/>
                  <a:pt x="8571345" y="208767"/>
                </a:cubicBezTo>
                <a:cubicBezTo>
                  <a:pt x="8854594" y="279579"/>
                  <a:pt x="9199418" y="863010"/>
                  <a:pt x="9467273" y="1113931"/>
                </a:cubicBezTo>
                <a:cubicBezTo>
                  <a:pt x="9735128" y="1364852"/>
                  <a:pt x="9956800" y="1734307"/>
                  <a:pt x="10178473" y="1714295"/>
                </a:cubicBezTo>
                <a:cubicBezTo>
                  <a:pt x="10400146" y="1694283"/>
                  <a:pt x="10709564" y="1135482"/>
                  <a:pt x="10797309" y="993858"/>
                </a:cubicBezTo>
                <a:cubicBezTo>
                  <a:pt x="10885054" y="852234"/>
                  <a:pt x="10794999" y="858391"/>
                  <a:pt x="10704945" y="864549"/>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feld 2"/>
          <p:cNvSpPr txBox="1"/>
          <p:nvPr/>
        </p:nvSpPr>
        <p:spPr>
          <a:xfrm>
            <a:off x="134904" y="246999"/>
            <a:ext cx="5160259"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3200" b="0" i="0" u="none" strike="noStrike" kern="1200" cap="none" spc="0" normalizeH="0" baseline="0" noProof="0" dirty="0" smtClean="0">
                <a:ln>
                  <a:noFill/>
                </a:ln>
                <a:solidFill>
                  <a:schemeClr val="tx1">
                    <a:lumMod val="95000"/>
                    <a:lumOff val="5000"/>
                  </a:schemeClr>
                </a:solidFill>
                <a:effectLst/>
                <a:uLnTx/>
                <a:uFillTx/>
                <a:ea typeface="+mn-ea"/>
                <a:cs typeface="+mn-cs"/>
              </a:rPr>
              <a:t>„Trauer in Bewegung“/Weg/…</a:t>
            </a:r>
            <a:endParaRPr kumimoji="0" lang="de-DE" sz="3200" b="0" i="0" u="none" strike="noStrike" kern="1200" cap="none" spc="0" normalizeH="0" baseline="0" noProof="0" dirty="0">
              <a:ln>
                <a:noFill/>
              </a:ln>
              <a:solidFill>
                <a:schemeClr val="tx1">
                  <a:lumMod val="95000"/>
                  <a:lumOff val="5000"/>
                </a:schemeClr>
              </a:solidFill>
              <a:effectLst/>
              <a:uLnTx/>
              <a:uFillTx/>
              <a:ea typeface="+mn-ea"/>
              <a:cs typeface="+mn-cs"/>
            </a:endParaRPr>
          </a:p>
        </p:txBody>
      </p:sp>
      <p:sp>
        <p:nvSpPr>
          <p:cNvPr id="4" name="Ellipse 3"/>
          <p:cNvSpPr/>
          <p:nvPr/>
        </p:nvSpPr>
        <p:spPr>
          <a:xfrm>
            <a:off x="341746" y="2410691"/>
            <a:ext cx="914400" cy="914400"/>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 name="Textfeld 4"/>
          <p:cNvSpPr txBox="1"/>
          <p:nvPr/>
        </p:nvSpPr>
        <p:spPr>
          <a:xfrm>
            <a:off x="134904" y="3432369"/>
            <a:ext cx="1899879"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white"/>
                </a:solidFill>
                <a:effectLst/>
                <a:uLnTx/>
                <a:uFillTx/>
                <a:latin typeface="Century Gothic" panose="020B0502020202020204"/>
                <a:ea typeface="+mn-ea"/>
                <a:cs typeface="+mn-cs"/>
              </a:rPr>
              <a:t>Sterbesituation </a:t>
            </a:r>
            <a:endParaRPr kumimoji="0" lang="de-DE"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6" name="Gleichschenkliges Dreieck 5"/>
          <p:cNvSpPr/>
          <p:nvPr/>
        </p:nvSpPr>
        <p:spPr>
          <a:xfrm rot="21258577">
            <a:off x="10262676" y="953150"/>
            <a:ext cx="1060704" cy="914400"/>
          </a:xfrm>
          <a:prstGeom prst="triangl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 name="Gleichschenkliges Dreieck 6"/>
          <p:cNvSpPr/>
          <p:nvPr/>
        </p:nvSpPr>
        <p:spPr>
          <a:xfrm rot="818168">
            <a:off x="7255163" y="1110389"/>
            <a:ext cx="1060704" cy="914400"/>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Gleichschenkliges Dreieck 7"/>
          <p:cNvSpPr/>
          <p:nvPr/>
        </p:nvSpPr>
        <p:spPr>
          <a:xfrm rot="776107">
            <a:off x="4217190" y="1353642"/>
            <a:ext cx="1060704" cy="914400"/>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9" name="Gleichschenkliges Dreieck 8"/>
          <p:cNvSpPr/>
          <p:nvPr/>
        </p:nvSpPr>
        <p:spPr>
          <a:xfrm rot="20350052">
            <a:off x="1020618" y="1269112"/>
            <a:ext cx="1060704" cy="914400"/>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Gleichschenkliges Dreieck 9"/>
          <p:cNvSpPr/>
          <p:nvPr/>
        </p:nvSpPr>
        <p:spPr>
          <a:xfrm rot="954105">
            <a:off x="5652654" y="2292383"/>
            <a:ext cx="1060704" cy="914400"/>
          </a:xfrm>
          <a:prstGeom prst="triangle">
            <a:avLst/>
          </a:prstGeom>
          <a:solidFill>
            <a:srgbClr val="DB578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1" name="Gleichschenkliges Dreieck 10"/>
          <p:cNvSpPr/>
          <p:nvPr/>
        </p:nvSpPr>
        <p:spPr>
          <a:xfrm rot="937979">
            <a:off x="8686799" y="2529407"/>
            <a:ext cx="1060704" cy="914400"/>
          </a:xfrm>
          <a:prstGeom prst="triangl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Textfeld 11"/>
          <p:cNvSpPr txBox="1"/>
          <p:nvPr/>
        </p:nvSpPr>
        <p:spPr>
          <a:xfrm>
            <a:off x="134904" y="4328528"/>
            <a:ext cx="7563289"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chemeClr val="tx1">
                    <a:lumMod val="95000"/>
                    <a:lumOff val="5000"/>
                  </a:schemeClr>
                </a:solidFill>
                <a:effectLst/>
                <a:uLnTx/>
                <a:uFillTx/>
                <a:latin typeface="Century Gothic" panose="020B0502020202020204"/>
                <a:ea typeface="+mn-ea"/>
                <a:cs typeface="+mn-cs"/>
              </a:rPr>
              <a:t>Wichtig für den Trauerweg: Verbindung, Erinnerung, Realisieren…: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chemeClr val="tx1">
                    <a:lumMod val="95000"/>
                    <a:lumOff val="5000"/>
                  </a:schemeClr>
                </a:solidFill>
                <a:effectLst/>
                <a:uLnTx/>
                <a:uFillTx/>
                <a:latin typeface="Century Gothic" panose="020B0502020202020204"/>
                <a:ea typeface="+mn-ea"/>
                <a:cs typeface="+mn-cs"/>
              </a:rPr>
              <a:t>dafür unerlässlich:  Blick/einbeziehen der Sterbesituation</a:t>
            </a:r>
            <a:endParaRPr kumimoji="0" lang="de-DE" sz="1800" b="0" i="0" u="none" strike="noStrike" kern="1200" cap="none" spc="0" normalizeH="0" baseline="0" noProof="0" dirty="0">
              <a:ln>
                <a:noFill/>
              </a:ln>
              <a:solidFill>
                <a:schemeClr val="tx1">
                  <a:lumMod val="95000"/>
                  <a:lumOff val="5000"/>
                </a:schemeClr>
              </a:solidFill>
              <a:effectLst/>
              <a:uLnTx/>
              <a:uFillTx/>
              <a:latin typeface="Century Gothic" panose="020B0502020202020204"/>
              <a:ea typeface="+mn-ea"/>
              <a:cs typeface="+mn-cs"/>
            </a:endParaRPr>
          </a:p>
        </p:txBody>
      </p:sp>
      <p:sp>
        <p:nvSpPr>
          <p:cNvPr id="13" name="Pfeil nach rechts 12"/>
          <p:cNvSpPr/>
          <p:nvPr/>
        </p:nvSpPr>
        <p:spPr>
          <a:xfrm rot="12865343">
            <a:off x="1012211" y="3408977"/>
            <a:ext cx="2079940" cy="618725"/>
          </a:xfrm>
          <a:prstGeom prst="rightArrow">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Textfeld 13"/>
          <p:cNvSpPr txBox="1"/>
          <p:nvPr/>
        </p:nvSpPr>
        <p:spPr>
          <a:xfrm>
            <a:off x="134904" y="5293625"/>
            <a:ext cx="9878025"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chemeClr val="tx1">
                    <a:lumMod val="95000"/>
                    <a:lumOff val="5000"/>
                  </a:schemeClr>
                </a:solidFill>
                <a:effectLst/>
                <a:uLnTx/>
                <a:uFillTx/>
                <a:latin typeface="Century Gothic" panose="020B0502020202020204"/>
                <a:ea typeface="+mn-ea"/>
                <a:cs typeface="+mn-cs"/>
              </a:rPr>
              <a:t>Bei Trauma im Umfeld der Sterbesituation: Vermeidung/Dissoziation/ wegen „Schutz“....</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schemeClr val="tx1">
                    <a:lumMod val="95000"/>
                    <a:lumOff val="5000"/>
                  </a:schemeClr>
                </a:solidFill>
                <a:effectLst/>
                <a:uLnTx/>
                <a:uFillTx/>
                <a:latin typeface="Century Gothic" panose="020B0502020202020204"/>
                <a:ea typeface="+mn-ea"/>
                <a:cs typeface="+mn-cs"/>
              </a:rPr>
              <a:t>Verhindert „Bewegung im Trauerprozess“….  </a:t>
            </a:r>
            <a:endParaRPr kumimoji="0" lang="de-DE" sz="1800" b="0" i="0" u="none" strike="noStrike" kern="1200" cap="none" spc="0" normalizeH="0" baseline="0" noProof="0" dirty="0">
              <a:ln>
                <a:noFill/>
              </a:ln>
              <a:solidFill>
                <a:schemeClr val="tx1">
                  <a:lumMod val="95000"/>
                  <a:lumOff val="5000"/>
                </a:schemeClr>
              </a:solidFill>
              <a:effectLst/>
              <a:uLnTx/>
              <a:uFillTx/>
              <a:latin typeface="Century Gothic" panose="020B0502020202020204"/>
              <a:ea typeface="+mn-ea"/>
              <a:cs typeface="+mn-cs"/>
            </a:endParaRPr>
          </a:p>
        </p:txBody>
      </p:sp>
      <p:sp>
        <p:nvSpPr>
          <p:cNvPr id="15" name="Abgerundetes Rechteck 14"/>
          <p:cNvSpPr/>
          <p:nvPr/>
        </p:nvSpPr>
        <p:spPr>
          <a:xfrm>
            <a:off x="217004" y="1865589"/>
            <a:ext cx="1992243" cy="1864361"/>
          </a:xfrm>
          <a:prstGeom prst="roundRect">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026" name="Picture 2" descr="So entstehen Eisberge - Kleine Kinderzeitu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02962" y="1177001"/>
            <a:ext cx="7297615" cy="5082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698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1000"/>
                                        <p:tgtEl>
                                          <p:spTgt spid="8"/>
                                        </p:tgtEl>
                                      </p:cBhvr>
                                    </p:animEffect>
                                    <p:anim calcmode="lin" valueType="num">
                                      <p:cBhvr>
                                        <p:cTn id="30" dur="1000" fill="hold"/>
                                        <p:tgtEl>
                                          <p:spTgt spid="8"/>
                                        </p:tgtEl>
                                        <p:attrNameLst>
                                          <p:attrName>ppt_x</p:attrName>
                                        </p:attrNameLst>
                                      </p:cBhvr>
                                      <p:tavLst>
                                        <p:tav tm="0">
                                          <p:val>
                                            <p:strVal val="#ppt_x"/>
                                          </p:val>
                                        </p:tav>
                                        <p:tav tm="100000">
                                          <p:val>
                                            <p:strVal val="#ppt_x"/>
                                          </p:val>
                                        </p:tav>
                                      </p:tavLst>
                                    </p:anim>
                                    <p:anim calcmode="lin" valueType="num">
                                      <p:cBhvr>
                                        <p:cTn id="31" dur="1000" fill="hold"/>
                                        <p:tgtEl>
                                          <p:spTgt spid="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anim calcmode="lin" valueType="num">
                                      <p:cBhvr>
                                        <p:cTn id="35" dur="1000" fill="hold"/>
                                        <p:tgtEl>
                                          <p:spTgt spid="10"/>
                                        </p:tgtEl>
                                        <p:attrNameLst>
                                          <p:attrName>ppt_x</p:attrName>
                                        </p:attrNameLst>
                                      </p:cBhvr>
                                      <p:tavLst>
                                        <p:tav tm="0">
                                          <p:val>
                                            <p:strVal val="#ppt_x"/>
                                          </p:val>
                                        </p:tav>
                                        <p:tav tm="100000">
                                          <p:val>
                                            <p:strVal val="#ppt_x"/>
                                          </p:val>
                                        </p:tav>
                                      </p:tavLst>
                                    </p:anim>
                                    <p:anim calcmode="lin" valueType="num">
                                      <p:cBhvr>
                                        <p:cTn id="36" dur="1000" fill="hold"/>
                                        <p:tgtEl>
                                          <p:spTgt spid="10"/>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1000"/>
                                        <p:tgtEl>
                                          <p:spTgt spid="11"/>
                                        </p:tgtEl>
                                      </p:cBhvr>
                                    </p:animEffect>
                                    <p:anim calcmode="lin" valueType="num">
                                      <p:cBhvr>
                                        <p:cTn id="45" dur="1000" fill="hold"/>
                                        <p:tgtEl>
                                          <p:spTgt spid="11"/>
                                        </p:tgtEl>
                                        <p:attrNameLst>
                                          <p:attrName>ppt_x</p:attrName>
                                        </p:attrNameLst>
                                      </p:cBhvr>
                                      <p:tavLst>
                                        <p:tav tm="0">
                                          <p:val>
                                            <p:strVal val="#ppt_x"/>
                                          </p:val>
                                        </p:tav>
                                        <p:tav tm="100000">
                                          <p:val>
                                            <p:strVal val="#ppt_x"/>
                                          </p:val>
                                        </p:tav>
                                      </p:tavLst>
                                    </p:anim>
                                    <p:anim calcmode="lin" valueType="num">
                                      <p:cBhvr>
                                        <p:cTn id="46" dur="1000" fill="hold"/>
                                        <p:tgtEl>
                                          <p:spTgt spid="11"/>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1000"/>
                                        <p:tgtEl>
                                          <p:spTgt spid="6"/>
                                        </p:tgtEl>
                                      </p:cBhvr>
                                    </p:animEffect>
                                    <p:anim calcmode="lin" valueType="num">
                                      <p:cBhvr>
                                        <p:cTn id="50" dur="1000" fill="hold"/>
                                        <p:tgtEl>
                                          <p:spTgt spid="6"/>
                                        </p:tgtEl>
                                        <p:attrNameLst>
                                          <p:attrName>ppt_x</p:attrName>
                                        </p:attrNameLst>
                                      </p:cBhvr>
                                      <p:tavLst>
                                        <p:tav tm="0">
                                          <p:val>
                                            <p:strVal val="#ppt_x"/>
                                          </p:val>
                                        </p:tav>
                                        <p:tav tm="100000">
                                          <p:val>
                                            <p:strVal val="#ppt_x"/>
                                          </p:val>
                                        </p:tav>
                                      </p:tavLst>
                                    </p:anim>
                                    <p:anim calcmode="lin" valueType="num">
                                      <p:cBhvr>
                                        <p:cTn id="5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fade">
                                      <p:cBhvr>
                                        <p:cTn id="70" dur="1000"/>
                                        <p:tgtEl>
                                          <p:spTgt spid="13"/>
                                        </p:tgtEl>
                                      </p:cBhvr>
                                    </p:animEffect>
                                    <p:anim calcmode="lin" valueType="num">
                                      <p:cBhvr>
                                        <p:cTn id="71" dur="1000" fill="hold"/>
                                        <p:tgtEl>
                                          <p:spTgt spid="13"/>
                                        </p:tgtEl>
                                        <p:attrNameLst>
                                          <p:attrName>ppt_x</p:attrName>
                                        </p:attrNameLst>
                                      </p:cBhvr>
                                      <p:tavLst>
                                        <p:tav tm="0">
                                          <p:val>
                                            <p:strVal val="#ppt_x"/>
                                          </p:val>
                                        </p:tav>
                                        <p:tav tm="100000">
                                          <p:val>
                                            <p:strVal val="#ppt_x"/>
                                          </p:val>
                                        </p:tav>
                                      </p:tavLst>
                                    </p:anim>
                                    <p:anim calcmode="lin" valueType="num">
                                      <p:cBhvr>
                                        <p:cTn id="7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1000"/>
                                        <p:tgtEl>
                                          <p:spTgt spid="14"/>
                                        </p:tgtEl>
                                      </p:cBhvr>
                                    </p:animEffect>
                                    <p:anim calcmode="lin" valueType="num">
                                      <p:cBhvr>
                                        <p:cTn id="78" dur="1000" fill="hold"/>
                                        <p:tgtEl>
                                          <p:spTgt spid="14"/>
                                        </p:tgtEl>
                                        <p:attrNameLst>
                                          <p:attrName>ppt_x</p:attrName>
                                        </p:attrNameLst>
                                      </p:cBhvr>
                                      <p:tavLst>
                                        <p:tav tm="0">
                                          <p:val>
                                            <p:strVal val="#ppt_x"/>
                                          </p:val>
                                        </p:tav>
                                        <p:tav tm="100000">
                                          <p:val>
                                            <p:strVal val="#ppt_x"/>
                                          </p:val>
                                        </p:tav>
                                      </p:tavLst>
                                    </p:anim>
                                    <p:anim calcmode="lin" valueType="num">
                                      <p:cBhvr>
                                        <p:cTn id="7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5"/>
                                        </p:tgtEl>
                                        <p:attrNameLst>
                                          <p:attrName>style.visibility</p:attrName>
                                        </p:attrNameLst>
                                      </p:cBhvr>
                                      <p:to>
                                        <p:strVal val="visible"/>
                                      </p:to>
                                    </p:set>
                                    <p:animEffect transition="in" filter="fade">
                                      <p:cBhvr>
                                        <p:cTn id="84" dur="1000"/>
                                        <p:tgtEl>
                                          <p:spTgt spid="15"/>
                                        </p:tgtEl>
                                      </p:cBhvr>
                                    </p:animEffect>
                                    <p:anim calcmode="lin" valueType="num">
                                      <p:cBhvr>
                                        <p:cTn id="85" dur="1000" fill="hold"/>
                                        <p:tgtEl>
                                          <p:spTgt spid="15"/>
                                        </p:tgtEl>
                                        <p:attrNameLst>
                                          <p:attrName>ppt_x</p:attrName>
                                        </p:attrNameLst>
                                      </p:cBhvr>
                                      <p:tavLst>
                                        <p:tav tm="0">
                                          <p:val>
                                            <p:strVal val="#ppt_x"/>
                                          </p:val>
                                        </p:tav>
                                        <p:tav tm="100000">
                                          <p:val>
                                            <p:strVal val="#ppt_x"/>
                                          </p:val>
                                        </p:tav>
                                      </p:tavLst>
                                    </p:anim>
                                    <p:anim calcmode="lin" valueType="num">
                                      <p:cBhvr>
                                        <p:cTn id="8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1026"/>
                                        </p:tgtEl>
                                        <p:attrNameLst>
                                          <p:attrName>style.visibility</p:attrName>
                                        </p:attrNameLst>
                                      </p:cBhvr>
                                      <p:to>
                                        <p:strVal val="visible"/>
                                      </p:to>
                                    </p:set>
                                    <p:animEffect transition="in" filter="fade">
                                      <p:cBhvr>
                                        <p:cTn id="91" dur="1000"/>
                                        <p:tgtEl>
                                          <p:spTgt spid="1026"/>
                                        </p:tgtEl>
                                      </p:cBhvr>
                                    </p:animEffect>
                                    <p:anim calcmode="lin" valueType="num">
                                      <p:cBhvr>
                                        <p:cTn id="92" dur="1000" fill="hold"/>
                                        <p:tgtEl>
                                          <p:spTgt spid="1026"/>
                                        </p:tgtEl>
                                        <p:attrNameLst>
                                          <p:attrName>ppt_x</p:attrName>
                                        </p:attrNameLst>
                                      </p:cBhvr>
                                      <p:tavLst>
                                        <p:tav tm="0">
                                          <p:val>
                                            <p:strVal val="#ppt_x"/>
                                          </p:val>
                                        </p:tav>
                                        <p:tav tm="100000">
                                          <p:val>
                                            <p:strVal val="#ppt_x"/>
                                          </p:val>
                                        </p:tav>
                                      </p:tavLst>
                                    </p:anim>
                                    <p:anim calcmode="lin" valueType="num">
                                      <p:cBhvr>
                                        <p:cTn id="93"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P spid="5" grpId="0"/>
      <p:bldP spid="6" grpId="0" animBg="1"/>
      <p:bldP spid="7" grpId="0" animBg="1"/>
      <p:bldP spid="8" grpId="0" animBg="1"/>
      <p:bldP spid="9" grpId="0" animBg="1"/>
      <p:bldP spid="10" grpId="0" animBg="1"/>
      <p:bldP spid="11" grpId="0" animBg="1"/>
      <p:bldP spid="12" grpId="0"/>
      <p:bldP spid="13" grpId="0" animBg="1"/>
      <p:bldP spid="14" grpId="0"/>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23273" y="399672"/>
            <a:ext cx="10021454" cy="2308324"/>
          </a:xfrm>
          <a:prstGeom prst="rect">
            <a:avLst/>
          </a:prstGeom>
        </p:spPr>
        <p:txBody>
          <a:bodyPr wrap="square">
            <a:spAutoFit/>
          </a:bodyPr>
          <a:lstStyle/>
          <a:p>
            <a:pPr>
              <a:spcAft>
                <a:spcPts val="0"/>
              </a:spcAft>
            </a:pPr>
            <a:r>
              <a:rPr lang="de-DE" sz="3200" dirty="0">
                <a:solidFill>
                  <a:srgbClr val="FF0000"/>
                </a:solidFill>
                <a:ea typeface="Arial Unicode MS"/>
                <a:cs typeface="Arial Unicode MS"/>
              </a:rPr>
              <a:t>Spiritualität:</a:t>
            </a:r>
          </a:p>
          <a:p>
            <a:pPr>
              <a:spcAft>
                <a:spcPts val="0"/>
              </a:spcAft>
            </a:pPr>
            <a:r>
              <a:rPr lang="de-DE" sz="2800" dirty="0" smtClean="0">
                <a:ea typeface="Arial Unicode MS"/>
                <a:cs typeface="Arial Unicode MS"/>
              </a:rPr>
              <a:t>Sinn-Verlust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Werte-Verlust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Glaubens-Verlust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Bedeutungs</a:t>
            </a:r>
            <a:r>
              <a:rPr lang="de-DE" sz="2800" dirty="0">
                <a:ea typeface="Arial Unicode MS"/>
                <a:cs typeface="Arial Unicode MS"/>
              </a:rPr>
              <a:t>v</a:t>
            </a:r>
            <a:r>
              <a:rPr lang="de-DE" sz="2800" dirty="0" smtClean="0">
                <a:ea typeface="Arial Unicode MS"/>
                <a:cs typeface="Arial Unicode MS"/>
              </a:rPr>
              <a:t>erlust </a:t>
            </a:r>
            <a:r>
              <a:rPr lang="de-DE" sz="2800" dirty="0">
                <a:ea typeface="Arial Unicode MS"/>
                <a:cs typeface="Arial Unicode MS"/>
              </a:rPr>
              <a:t>von bewährten spirituellen Ausdrucksformen</a:t>
            </a:r>
          </a:p>
        </p:txBody>
      </p:sp>
      <p:sp>
        <p:nvSpPr>
          <p:cNvPr id="3" name="Rechteck 2"/>
          <p:cNvSpPr/>
          <p:nvPr/>
        </p:nvSpPr>
        <p:spPr>
          <a:xfrm>
            <a:off x="184728" y="4168154"/>
            <a:ext cx="6096000" cy="1815882"/>
          </a:xfrm>
          <a:prstGeom prst="rect">
            <a:avLst/>
          </a:prstGeom>
        </p:spPr>
        <p:txBody>
          <a:bodyPr>
            <a:spAutoFit/>
          </a:bodyPr>
          <a:lstStyle/>
          <a:p>
            <a:pPr>
              <a:spcAft>
                <a:spcPts val="0"/>
              </a:spcAft>
            </a:pPr>
            <a:r>
              <a:rPr lang="de-DE" sz="2800" dirty="0">
                <a:solidFill>
                  <a:srgbClr val="FF0000"/>
                </a:solidFill>
                <a:ea typeface="Arial Unicode MS"/>
                <a:cs typeface="Arial Unicode MS"/>
              </a:rPr>
              <a:t>Seelische Schmerz:</a:t>
            </a:r>
          </a:p>
          <a:p>
            <a:pPr>
              <a:spcAft>
                <a:spcPts val="0"/>
              </a:spcAft>
            </a:pPr>
            <a:r>
              <a:rPr lang="de-DE" sz="2800" dirty="0" smtClean="0">
                <a:ea typeface="Arial Unicode MS"/>
                <a:cs typeface="Arial Unicode MS"/>
              </a:rPr>
              <a:t>„Wund sein“ </a:t>
            </a:r>
          </a:p>
          <a:p>
            <a:pPr>
              <a:spcAft>
                <a:spcPts val="0"/>
              </a:spcAft>
            </a:pPr>
            <a:r>
              <a:rPr lang="de-DE" sz="2800" dirty="0" smtClean="0">
                <a:ea typeface="Arial Unicode MS"/>
                <a:cs typeface="Arial Unicode MS"/>
              </a:rPr>
              <a:t>Verlassen sein </a:t>
            </a:r>
          </a:p>
          <a:p>
            <a:pPr>
              <a:spcAft>
                <a:spcPts val="0"/>
              </a:spcAft>
            </a:pPr>
            <a:r>
              <a:rPr lang="de-DE" sz="2800" dirty="0" smtClean="0">
                <a:ea typeface="Arial Unicode MS"/>
                <a:cs typeface="Arial Unicode MS"/>
              </a:rPr>
              <a:t>Sehnsucht </a:t>
            </a:r>
            <a:endParaRPr lang="de-DE" sz="2800" dirty="0">
              <a:ea typeface="Arial Unicode MS"/>
              <a:cs typeface="Arial Unicode MS"/>
            </a:endParaRPr>
          </a:p>
        </p:txBody>
      </p:sp>
      <p:sp>
        <p:nvSpPr>
          <p:cNvPr id="4" name="Rechteck 3"/>
          <p:cNvSpPr/>
          <p:nvPr/>
        </p:nvSpPr>
        <p:spPr>
          <a:xfrm rot="21126853">
            <a:off x="4368800" y="3263221"/>
            <a:ext cx="6096000" cy="2862322"/>
          </a:xfrm>
          <a:prstGeom prst="rect">
            <a:avLst/>
          </a:prstGeom>
        </p:spPr>
        <p:txBody>
          <a:bodyPr>
            <a:spAutoFit/>
          </a:bodyPr>
          <a:lstStyle/>
          <a:p>
            <a:pPr>
              <a:spcAft>
                <a:spcPts val="0"/>
              </a:spcAft>
            </a:pPr>
            <a:r>
              <a:rPr lang="de-DE" sz="3600" dirty="0">
                <a:solidFill>
                  <a:srgbClr val="FFFF00"/>
                </a:solidFill>
                <a:ea typeface="Arial Unicode MS"/>
                <a:cs typeface="Arial Unicode MS"/>
              </a:rPr>
              <a:t>Bei </a:t>
            </a:r>
            <a:r>
              <a:rPr lang="de-DE" sz="3600" dirty="0" smtClean="0">
                <a:solidFill>
                  <a:srgbClr val="FFFF00"/>
                </a:solidFill>
                <a:ea typeface="Arial Unicode MS"/>
                <a:cs typeface="Arial Unicode MS"/>
              </a:rPr>
              <a:t>traumatischer Trauer</a:t>
            </a:r>
            <a:r>
              <a:rPr lang="de-DE" sz="3600" dirty="0">
                <a:solidFill>
                  <a:srgbClr val="FFFF00"/>
                </a:solidFill>
                <a:ea typeface="Arial Unicode MS"/>
                <a:cs typeface="Arial Unicode MS"/>
              </a:rPr>
              <a:t>: anhaltend auch nach </a:t>
            </a:r>
            <a:r>
              <a:rPr lang="de-DE" sz="3600" dirty="0" smtClean="0">
                <a:solidFill>
                  <a:srgbClr val="FFFF00"/>
                </a:solidFill>
                <a:ea typeface="Arial Unicode MS"/>
                <a:cs typeface="Arial Unicode MS"/>
              </a:rPr>
              <a:t>6  </a:t>
            </a:r>
            <a:r>
              <a:rPr lang="de-DE" sz="3600" dirty="0">
                <a:solidFill>
                  <a:srgbClr val="FFFF00"/>
                </a:solidFill>
                <a:ea typeface="Arial Unicode MS"/>
                <a:cs typeface="Arial Unicode MS"/>
              </a:rPr>
              <a:t>und mehr Monate nach dem Versterben in einem das Leben stark beeinträchtigen den Maß</a:t>
            </a:r>
          </a:p>
        </p:txBody>
      </p:sp>
    </p:spTree>
    <p:extLst>
      <p:ext uri="{BB962C8B-B14F-4D97-AF65-F5344CB8AC3E}">
        <p14:creationId xmlns:p14="http://schemas.microsoft.com/office/powerpoint/2010/main" val="103553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fade">
                                      <p:cBhvr>
                                        <p:cTn id="36" dur="1000"/>
                                        <p:tgtEl>
                                          <p:spTgt spid="3">
                                            <p:txEl>
                                              <p:pRg st="0" end="0"/>
                                            </p:txEl>
                                          </p:spTgt>
                                        </p:tgtEl>
                                      </p:cBhvr>
                                    </p:animEffect>
                                    <p:anim calcmode="lin" valueType="num">
                                      <p:cBhvr>
                                        <p:cTn id="3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fade">
                                      <p:cBhvr>
                                        <p:cTn id="43" dur="1000"/>
                                        <p:tgtEl>
                                          <p:spTgt spid="3">
                                            <p:txEl>
                                              <p:pRg st="1" end="1"/>
                                            </p:txEl>
                                          </p:spTgt>
                                        </p:tgtEl>
                                      </p:cBhvr>
                                    </p:animEffect>
                                    <p:anim calcmode="lin" valueType="num">
                                      <p:cBhvr>
                                        <p:cTn id="4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1" end="1"/>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fade">
                                      <p:cBhvr>
                                        <p:cTn id="48" dur="1000"/>
                                        <p:tgtEl>
                                          <p:spTgt spid="3">
                                            <p:txEl>
                                              <p:pRg st="2" end="2"/>
                                            </p:txEl>
                                          </p:spTgt>
                                        </p:tgtEl>
                                      </p:cBhvr>
                                    </p:animEffect>
                                    <p:anim calcmode="lin" valueType="num">
                                      <p:cBhvr>
                                        <p:cTn id="4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3">
                                            <p:txEl>
                                              <p:pRg st="3" end="3"/>
                                            </p:txEl>
                                          </p:spTgt>
                                        </p:tgtEl>
                                        <p:attrNameLst>
                                          <p:attrName>style.visibility</p:attrName>
                                        </p:attrNameLst>
                                      </p:cBhvr>
                                      <p:to>
                                        <p:strVal val="visible"/>
                                      </p:to>
                                    </p:set>
                                    <p:animEffect transition="in" filter="fade">
                                      <p:cBhvr>
                                        <p:cTn id="53" dur="1000"/>
                                        <p:tgtEl>
                                          <p:spTgt spid="3">
                                            <p:txEl>
                                              <p:pRg st="3" end="3"/>
                                            </p:txEl>
                                          </p:spTgt>
                                        </p:tgtEl>
                                      </p:cBhvr>
                                    </p:animEffect>
                                    <p:anim calcmode="lin" valueType="num">
                                      <p:cBhvr>
                                        <p:cTn id="5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fade">
                                      <p:cBhvr>
                                        <p:cTn id="60" dur="1000"/>
                                        <p:tgtEl>
                                          <p:spTgt spid="4"/>
                                        </p:tgtEl>
                                      </p:cBhvr>
                                    </p:animEffect>
                                    <p:anim calcmode="lin" valueType="num">
                                      <p:cBhvr>
                                        <p:cTn id="61" dur="1000" fill="hold"/>
                                        <p:tgtEl>
                                          <p:spTgt spid="4"/>
                                        </p:tgtEl>
                                        <p:attrNameLst>
                                          <p:attrName>ppt_x</p:attrName>
                                        </p:attrNameLst>
                                      </p:cBhvr>
                                      <p:tavLst>
                                        <p:tav tm="0">
                                          <p:val>
                                            <p:strVal val="#ppt_x"/>
                                          </p:val>
                                        </p:tav>
                                        <p:tav tm="100000">
                                          <p:val>
                                            <p:strVal val="#ppt_x"/>
                                          </p:val>
                                        </p:tav>
                                      </p:tavLst>
                                    </p:anim>
                                    <p:anim calcmode="lin" valueType="num">
                                      <p:cBhvr>
                                        <p:cTn id="6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68430" y="396300"/>
            <a:ext cx="11235890" cy="6186309"/>
          </a:xfrm>
          <a:prstGeom prst="rect">
            <a:avLst/>
          </a:prstGeom>
        </p:spPr>
        <p:txBody>
          <a:bodyPr wrap="square">
            <a:spAutoFit/>
          </a:bodyPr>
          <a:lstStyle/>
          <a:p>
            <a:pPr>
              <a:spcAft>
                <a:spcPts val="0"/>
              </a:spcAft>
            </a:pPr>
            <a:r>
              <a:rPr lang="de-DE" sz="3200" dirty="0">
                <a:solidFill>
                  <a:srgbClr val="FF0000"/>
                </a:solidFill>
                <a:ea typeface="Arial Unicode MS"/>
                <a:cs typeface="Arial Unicode MS"/>
              </a:rPr>
              <a:t>Psychisch/Emotional:</a:t>
            </a: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Unruhe</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Nachsterbenswunsch</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Traurigkeit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Schuldzuweisungen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Überforderung</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Fassungslosigkeit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Erleichterung</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Wut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Aggressionen</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Einsamkeit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Erschöpfung</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Ängste</a:t>
            </a:r>
            <a:endParaRPr lang="de-DE" sz="2800" dirty="0">
              <a:ea typeface="Arial Unicode MS"/>
              <a:cs typeface="Arial Unicode MS"/>
            </a:endParaRPr>
          </a:p>
        </p:txBody>
      </p:sp>
      <p:sp>
        <p:nvSpPr>
          <p:cNvPr id="3" name="Rechteck 2"/>
          <p:cNvSpPr/>
          <p:nvPr/>
        </p:nvSpPr>
        <p:spPr>
          <a:xfrm rot="21321784">
            <a:off x="5215920" y="2281537"/>
            <a:ext cx="6096000" cy="3108543"/>
          </a:xfrm>
          <a:prstGeom prst="rect">
            <a:avLst/>
          </a:prstGeom>
        </p:spPr>
        <p:txBody>
          <a:bodyPr>
            <a:spAutoFit/>
          </a:bodyPr>
          <a:lstStyle/>
          <a:p>
            <a:pPr>
              <a:spcAft>
                <a:spcPts val="0"/>
              </a:spcAft>
            </a:pPr>
            <a:r>
              <a:rPr lang="de-DE" sz="2800" dirty="0" smtClean="0">
                <a:solidFill>
                  <a:srgbClr val="FFFF00"/>
                </a:solidFill>
                <a:ea typeface="Arial Unicode MS"/>
                <a:cs typeface="Arial Unicode MS"/>
              </a:rPr>
              <a:t>Bei </a:t>
            </a:r>
            <a:r>
              <a:rPr lang="de-DE" sz="2800" dirty="0">
                <a:solidFill>
                  <a:srgbClr val="FFFF00"/>
                </a:solidFill>
                <a:ea typeface="Arial Unicode MS"/>
                <a:cs typeface="Arial Unicode MS"/>
              </a:rPr>
              <a:t>traumatische Trauer: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Übererregtheit</a:t>
            </a:r>
            <a:r>
              <a:rPr lang="de-DE" sz="2800" dirty="0">
                <a:solidFill>
                  <a:srgbClr val="FFFF00"/>
                </a:solidFill>
                <a:ea typeface="Arial Unicode MS"/>
                <a:cs typeface="Arial Unicode MS"/>
              </a:rPr>
              <a:t>,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Misstrauen</a:t>
            </a:r>
            <a:r>
              <a:rPr lang="de-DE" sz="2800" dirty="0">
                <a:solidFill>
                  <a:srgbClr val="FFFF00"/>
                </a:solidFill>
                <a:ea typeface="Arial Unicode MS"/>
                <a:cs typeface="Arial Unicode MS"/>
              </a:rPr>
              <a:t>,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Flashbacks</a:t>
            </a:r>
            <a:r>
              <a:rPr lang="de-DE" sz="2800" dirty="0">
                <a:solidFill>
                  <a:srgbClr val="FFFF00"/>
                </a:solidFill>
                <a:ea typeface="Arial Unicode MS"/>
                <a:cs typeface="Arial Unicode MS"/>
              </a:rPr>
              <a:t>,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Überflutung </a:t>
            </a:r>
            <a:r>
              <a:rPr lang="de-DE" sz="2800" dirty="0">
                <a:solidFill>
                  <a:srgbClr val="FFFF00"/>
                </a:solidFill>
                <a:ea typeface="Arial Unicode MS"/>
                <a:cs typeface="Arial Unicode MS"/>
              </a:rPr>
              <a:t>durch eigene Gefühle,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Dissoziation </a:t>
            </a:r>
            <a:r>
              <a:rPr lang="de-DE" sz="2800" dirty="0">
                <a:solidFill>
                  <a:srgbClr val="FFFF00"/>
                </a:solidFill>
                <a:ea typeface="Arial Unicode MS"/>
                <a:cs typeface="Arial Unicode MS"/>
              </a:rPr>
              <a:t>d.h. </a:t>
            </a:r>
            <a:r>
              <a:rPr lang="de-DE" sz="2800" dirty="0" smtClean="0">
                <a:solidFill>
                  <a:srgbClr val="FFFF00"/>
                </a:solidFill>
                <a:ea typeface="Arial Unicode MS"/>
                <a:cs typeface="Arial Unicode MS"/>
              </a:rPr>
              <a:t>„abgespalten-sein“ </a:t>
            </a:r>
            <a:r>
              <a:rPr lang="de-DE" sz="2800" dirty="0">
                <a:solidFill>
                  <a:srgbClr val="FFFF00"/>
                </a:solidFill>
                <a:ea typeface="Arial Unicode MS"/>
                <a:cs typeface="Arial Unicode MS"/>
              </a:rPr>
              <a:t>von den eigenen Gefühlen</a:t>
            </a:r>
          </a:p>
        </p:txBody>
      </p:sp>
    </p:spTree>
    <p:extLst>
      <p:ext uri="{BB962C8B-B14F-4D97-AF65-F5344CB8AC3E}">
        <p14:creationId xmlns:p14="http://schemas.microsoft.com/office/powerpoint/2010/main" val="186527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additive="base">
                                        <p:cTn id="14"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 calcmode="lin" valueType="num">
                                      <p:cBhvr additive="base">
                                        <p:cTn id="18"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 calcmode="lin" valueType="num">
                                      <p:cBhvr additive="base">
                                        <p:cTn id="2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 calcmode="lin" valueType="num">
                                      <p:cBhvr additive="base">
                                        <p:cTn id="26"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 calcmode="lin" valueType="num">
                                      <p:cBhvr additive="base">
                                        <p:cTn id="30"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 calcmode="lin" valueType="num">
                                      <p:cBhvr additive="base">
                                        <p:cTn id="34"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2">
                                            <p:txEl>
                                              <p:pRg st="8" end="8"/>
                                            </p:txEl>
                                          </p:spTgt>
                                        </p:tgtEl>
                                        <p:attrNameLst>
                                          <p:attrName>style.visibility</p:attrName>
                                        </p:attrNameLst>
                                      </p:cBhvr>
                                      <p:to>
                                        <p:strVal val="visible"/>
                                      </p:to>
                                    </p:set>
                                    <p:anim calcmode="lin" valueType="num">
                                      <p:cBhvr additive="base">
                                        <p:cTn id="38"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 calcmode="lin" valueType="num">
                                      <p:cBhvr additive="base">
                                        <p:cTn id="42"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2">
                                            <p:txEl>
                                              <p:pRg st="10" end="10"/>
                                            </p:txEl>
                                          </p:spTgt>
                                        </p:tgtEl>
                                        <p:attrNameLst>
                                          <p:attrName>style.visibility</p:attrName>
                                        </p:attrNameLst>
                                      </p:cBhvr>
                                      <p:to>
                                        <p:strVal val="visible"/>
                                      </p:to>
                                    </p:set>
                                    <p:anim calcmode="lin" valueType="num">
                                      <p:cBhvr additive="base">
                                        <p:cTn id="46"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2">
                                            <p:txEl>
                                              <p:pRg st="11" end="11"/>
                                            </p:txEl>
                                          </p:spTgt>
                                        </p:tgtEl>
                                        <p:attrNameLst>
                                          <p:attrName>style.visibility</p:attrName>
                                        </p:attrNameLst>
                                      </p:cBhvr>
                                      <p:to>
                                        <p:strVal val="visible"/>
                                      </p:to>
                                    </p:set>
                                    <p:anim calcmode="lin" valueType="num">
                                      <p:cBhvr additive="base">
                                        <p:cTn id="50"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2">
                                            <p:txEl>
                                              <p:pRg st="12" end="12"/>
                                            </p:txEl>
                                          </p:spTgt>
                                        </p:tgtEl>
                                        <p:attrNameLst>
                                          <p:attrName>style.visibility</p:attrName>
                                        </p:attrNameLst>
                                      </p:cBhvr>
                                      <p:to>
                                        <p:strVal val="visible"/>
                                      </p:to>
                                    </p:set>
                                    <p:anim calcmode="lin" valueType="num">
                                      <p:cBhvr additive="base">
                                        <p:cTn id="54"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2">
                                            <p:txEl>
                                              <p:pRg st="13" end="13"/>
                                            </p:txEl>
                                          </p:spTgt>
                                        </p:tgtEl>
                                        <p:attrNameLst>
                                          <p:attrName>style.visibility</p:attrName>
                                        </p:attrNameLst>
                                      </p:cBhvr>
                                      <p:to>
                                        <p:strVal val="visible"/>
                                      </p:to>
                                    </p:set>
                                    <p:anim calcmode="lin" valueType="num">
                                      <p:cBhvr additive="base">
                                        <p:cTn id="58"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
                                        </p:tgtEl>
                                        <p:attrNameLst>
                                          <p:attrName>style.visibility</p:attrName>
                                        </p:attrNameLst>
                                      </p:cBhvr>
                                      <p:to>
                                        <p:strVal val="visible"/>
                                      </p:to>
                                    </p:set>
                                    <p:animEffect transition="in" filter="fade">
                                      <p:cBhvr>
                                        <p:cTn id="64" dur="1000"/>
                                        <p:tgtEl>
                                          <p:spTgt spid="3"/>
                                        </p:tgtEl>
                                      </p:cBhvr>
                                    </p:animEffect>
                                    <p:anim calcmode="lin" valueType="num">
                                      <p:cBhvr>
                                        <p:cTn id="65" dur="1000" fill="hold"/>
                                        <p:tgtEl>
                                          <p:spTgt spid="3"/>
                                        </p:tgtEl>
                                        <p:attrNameLst>
                                          <p:attrName>ppt_x</p:attrName>
                                        </p:attrNameLst>
                                      </p:cBhvr>
                                      <p:tavLst>
                                        <p:tav tm="0">
                                          <p:val>
                                            <p:strVal val="#ppt_x"/>
                                          </p:val>
                                        </p:tav>
                                        <p:tav tm="100000">
                                          <p:val>
                                            <p:strVal val="#ppt_x"/>
                                          </p:val>
                                        </p:tav>
                                      </p:tavLst>
                                    </p:anim>
                                    <p:anim calcmode="lin" valueType="num">
                                      <p:cBhvr>
                                        <p:cTn id="6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33674" y="286154"/>
            <a:ext cx="9589971" cy="2308324"/>
          </a:xfrm>
          <a:prstGeom prst="rect">
            <a:avLst/>
          </a:prstGeom>
        </p:spPr>
        <p:txBody>
          <a:bodyPr wrap="square">
            <a:spAutoFit/>
          </a:bodyPr>
          <a:lstStyle/>
          <a:p>
            <a:pPr>
              <a:spcAft>
                <a:spcPts val="0"/>
              </a:spcAft>
            </a:pPr>
            <a:r>
              <a:rPr lang="de-DE" sz="3200" dirty="0">
                <a:solidFill>
                  <a:srgbClr val="FF0000"/>
                </a:solidFill>
                <a:ea typeface="Arial Unicode MS"/>
                <a:cs typeface="Arial Unicode MS"/>
              </a:rPr>
              <a:t>Soziales Verhalten:</a:t>
            </a:r>
          </a:p>
          <a:p>
            <a:pPr>
              <a:spcAft>
                <a:spcPts val="0"/>
              </a:spcAft>
            </a:pPr>
            <a:r>
              <a:rPr lang="de-DE" sz="2800" dirty="0">
                <a:ea typeface="Arial Unicode MS"/>
                <a:cs typeface="Arial Unicode MS"/>
              </a:rPr>
              <a:t>Rückzug, </a:t>
            </a:r>
            <a:endParaRPr lang="de-DE" sz="2800" dirty="0" smtClean="0">
              <a:ea typeface="Arial Unicode MS"/>
              <a:cs typeface="Arial Unicode MS"/>
            </a:endParaRPr>
          </a:p>
          <a:p>
            <a:pPr>
              <a:spcAft>
                <a:spcPts val="0"/>
              </a:spcAft>
            </a:pPr>
            <a:r>
              <a:rPr lang="de-DE" sz="2800" dirty="0" smtClean="0">
                <a:ea typeface="Arial Unicode MS"/>
                <a:cs typeface="Arial Unicode MS"/>
              </a:rPr>
              <a:t>Hyperaktivität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Apathie</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„Nicht </a:t>
            </a:r>
            <a:r>
              <a:rPr lang="de-DE" sz="2800" dirty="0">
                <a:ea typeface="Arial Unicode MS"/>
                <a:cs typeface="Arial Unicode MS"/>
              </a:rPr>
              <a:t>– alleine – sein – </a:t>
            </a:r>
            <a:r>
              <a:rPr lang="de-DE" sz="2800" dirty="0" smtClean="0">
                <a:ea typeface="Arial Unicode MS"/>
                <a:cs typeface="Arial Unicode MS"/>
              </a:rPr>
              <a:t>können“</a:t>
            </a:r>
            <a:endParaRPr lang="de-DE" sz="2800" dirty="0">
              <a:ea typeface="Arial Unicode MS"/>
              <a:cs typeface="Arial Unicode MS"/>
            </a:endParaRPr>
          </a:p>
        </p:txBody>
      </p:sp>
      <p:sp>
        <p:nvSpPr>
          <p:cNvPr id="3" name="Rechteck 2"/>
          <p:cNvSpPr/>
          <p:nvPr/>
        </p:nvSpPr>
        <p:spPr>
          <a:xfrm rot="21184596">
            <a:off x="5338568" y="2619848"/>
            <a:ext cx="6096000" cy="1384995"/>
          </a:xfrm>
          <a:prstGeom prst="rect">
            <a:avLst/>
          </a:prstGeom>
        </p:spPr>
        <p:txBody>
          <a:bodyPr>
            <a:spAutoFit/>
          </a:bodyPr>
          <a:lstStyle/>
          <a:p>
            <a:pPr>
              <a:spcAft>
                <a:spcPts val="0"/>
              </a:spcAft>
            </a:pPr>
            <a:r>
              <a:rPr lang="de-DE" sz="2800" dirty="0">
                <a:solidFill>
                  <a:srgbClr val="FFFF00"/>
                </a:solidFill>
                <a:ea typeface="Arial Unicode MS"/>
                <a:cs typeface="Arial Unicode MS"/>
              </a:rPr>
              <a:t>Bei traumatische Trauer: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Vermeidungsverhalten</a:t>
            </a:r>
            <a:r>
              <a:rPr lang="de-DE" sz="2800" dirty="0">
                <a:solidFill>
                  <a:srgbClr val="FFFF00"/>
                </a:solidFill>
                <a:ea typeface="Arial Unicode MS"/>
                <a:cs typeface="Arial Unicode MS"/>
              </a:rPr>
              <a:t>, </a:t>
            </a:r>
            <a:endParaRPr lang="de-DE" sz="2800" dirty="0" smtClean="0">
              <a:solidFill>
                <a:srgbClr val="FFFF00"/>
              </a:solidFill>
              <a:ea typeface="Arial Unicode MS"/>
              <a:cs typeface="Arial Unicode MS"/>
            </a:endParaRPr>
          </a:p>
          <a:p>
            <a:pPr>
              <a:spcAft>
                <a:spcPts val="0"/>
              </a:spcAft>
            </a:pPr>
            <a:r>
              <a:rPr lang="de-DE" sz="2800" dirty="0" smtClean="0">
                <a:solidFill>
                  <a:srgbClr val="FFFF00"/>
                </a:solidFill>
                <a:ea typeface="Arial Unicode MS"/>
                <a:cs typeface="Arial Unicode MS"/>
              </a:rPr>
              <a:t>Wiederholungsverhalten</a:t>
            </a:r>
            <a:endParaRPr lang="de-DE" sz="2800" dirty="0">
              <a:solidFill>
                <a:srgbClr val="FFFF00"/>
              </a:solidFill>
              <a:ea typeface="Arial Unicode MS"/>
              <a:cs typeface="Arial Unicode MS"/>
            </a:endParaRPr>
          </a:p>
        </p:txBody>
      </p:sp>
      <p:sp>
        <p:nvSpPr>
          <p:cNvPr id="5" name="Rechteck 4"/>
          <p:cNvSpPr/>
          <p:nvPr/>
        </p:nvSpPr>
        <p:spPr>
          <a:xfrm>
            <a:off x="256674" y="3687901"/>
            <a:ext cx="9666971" cy="3170099"/>
          </a:xfrm>
          <a:prstGeom prst="rect">
            <a:avLst/>
          </a:prstGeom>
        </p:spPr>
        <p:txBody>
          <a:bodyPr wrap="square">
            <a:spAutoFit/>
          </a:bodyPr>
          <a:lstStyle/>
          <a:p>
            <a:pPr>
              <a:spcAft>
                <a:spcPts val="0"/>
              </a:spcAft>
            </a:pPr>
            <a:r>
              <a:rPr lang="en-US" sz="3200" dirty="0" err="1">
                <a:solidFill>
                  <a:srgbClr val="FF0000"/>
                </a:solidFill>
                <a:ea typeface="Arial Unicode MS"/>
                <a:cs typeface="Arial Unicode MS"/>
              </a:rPr>
              <a:t>Kognition</a:t>
            </a:r>
            <a:r>
              <a:rPr lang="en-US" sz="2800" dirty="0">
                <a:ea typeface="Arial Unicode MS"/>
                <a:cs typeface="Arial Unicode MS"/>
              </a:rPr>
              <a:t>:</a:t>
            </a:r>
            <a:endParaRPr lang="de-DE" sz="2800" dirty="0">
              <a:ea typeface="Arial Unicode MS"/>
              <a:cs typeface="Arial Unicode MS"/>
            </a:endParaRPr>
          </a:p>
          <a:p>
            <a:pPr>
              <a:spcAft>
                <a:spcPts val="0"/>
              </a:spcAft>
            </a:pPr>
            <a:r>
              <a:rPr lang="de-DE" sz="2800" dirty="0">
                <a:ea typeface="Arial Unicode MS"/>
                <a:cs typeface="Arial Unicode MS"/>
              </a:rPr>
              <a:t>Akzeptanz Probleme, </a:t>
            </a:r>
            <a:endParaRPr lang="de-DE" sz="2800" dirty="0" smtClean="0">
              <a:ea typeface="Arial Unicode MS"/>
              <a:cs typeface="Arial Unicode MS"/>
            </a:endParaRPr>
          </a:p>
          <a:p>
            <a:pPr>
              <a:spcAft>
                <a:spcPts val="0"/>
              </a:spcAft>
            </a:pPr>
            <a:r>
              <a:rPr lang="de-DE" sz="2800" dirty="0" smtClean="0">
                <a:ea typeface="Arial Unicode MS"/>
                <a:cs typeface="Arial Unicode MS"/>
              </a:rPr>
              <a:t>Identitätsverlust</a:t>
            </a:r>
            <a:r>
              <a:rPr lang="de-DE" sz="2800" dirty="0">
                <a:ea typeface="Arial Unicode MS"/>
                <a:cs typeface="Arial Unicode MS"/>
              </a:rPr>
              <a:t>, </a:t>
            </a:r>
            <a:endParaRPr lang="de-DE" sz="2800" dirty="0" smtClean="0">
              <a:ea typeface="Arial Unicode MS"/>
              <a:cs typeface="Arial Unicode MS"/>
            </a:endParaRPr>
          </a:p>
          <a:p>
            <a:pPr>
              <a:spcAft>
                <a:spcPts val="0"/>
              </a:spcAft>
            </a:pPr>
            <a:r>
              <a:rPr lang="de-DE" sz="2800" dirty="0" smtClean="0">
                <a:ea typeface="Arial Unicode MS"/>
                <a:cs typeface="Arial Unicode MS"/>
              </a:rPr>
              <a:t>Einbuße </a:t>
            </a:r>
            <a:r>
              <a:rPr lang="de-DE" sz="2800" dirty="0">
                <a:ea typeface="Arial Unicode MS"/>
                <a:cs typeface="Arial Unicode MS"/>
              </a:rPr>
              <a:t>von und </a:t>
            </a:r>
            <a:endParaRPr lang="de-DE" sz="2800" dirty="0" smtClean="0">
              <a:ea typeface="Arial Unicode MS"/>
              <a:cs typeface="Arial Unicode MS"/>
            </a:endParaRPr>
          </a:p>
          <a:p>
            <a:pPr>
              <a:spcAft>
                <a:spcPts val="0"/>
              </a:spcAft>
            </a:pPr>
            <a:r>
              <a:rPr lang="de-DE" sz="2800" dirty="0" smtClean="0">
                <a:ea typeface="Arial Unicode MS"/>
                <a:cs typeface="Arial Unicode MS"/>
              </a:rPr>
              <a:t>Mangel </a:t>
            </a:r>
            <a:r>
              <a:rPr lang="de-DE" sz="2800" dirty="0">
                <a:ea typeface="Arial Unicode MS"/>
                <a:cs typeface="Arial Unicode MS"/>
              </a:rPr>
              <a:t>an Konzentration, </a:t>
            </a:r>
            <a:endParaRPr lang="de-DE" sz="2800" dirty="0" smtClean="0">
              <a:ea typeface="Arial Unicode MS"/>
              <a:cs typeface="Arial Unicode MS"/>
            </a:endParaRPr>
          </a:p>
          <a:p>
            <a:pPr>
              <a:spcAft>
                <a:spcPts val="0"/>
              </a:spcAft>
            </a:pPr>
            <a:r>
              <a:rPr lang="de-DE" sz="2800" dirty="0" smtClean="0">
                <a:ea typeface="Arial Unicode MS"/>
                <a:cs typeface="Arial Unicode MS"/>
              </a:rPr>
              <a:t>Schuld </a:t>
            </a:r>
            <a:r>
              <a:rPr lang="de-DE" sz="2800" dirty="0">
                <a:ea typeface="Arial Unicode MS"/>
                <a:cs typeface="Arial Unicode MS"/>
              </a:rPr>
              <a:t>Zuschreibungen an sich und andere, </a:t>
            </a:r>
            <a:endParaRPr lang="de-DE" sz="2800" dirty="0" smtClean="0">
              <a:ea typeface="Arial Unicode MS"/>
              <a:cs typeface="Arial Unicode MS"/>
            </a:endParaRPr>
          </a:p>
          <a:p>
            <a:pPr>
              <a:spcAft>
                <a:spcPts val="0"/>
              </a:spcAft>
            </a:pPr>
            <a:r>
              <a:rPr lang="de-DE" sz="2800" dirty="0" smtClean="0">
                <a:ea typeface="Arial Unicode MS"/>
                <a:cs typeface="Arial Unicode MS"/>
              </a:rPr>
              <a:t>Verbitterung</a:t>
            </a:r>
            <a:endParaRPr lang="de-DE" sz="2800" dirty="0">
              <a:ea typeface="Arial Unicode MS"/>
              <a:cs typeface="Arial Unicode MS"/>
            </a:endParaRPr>
          </a:p>
        </p:txBody>
      </p:sp>
    </p:spTree>
    <p:extLst>
      <p:ext uri="{BB962C8B-B14F-4D97-AF65-F5344CB8AC3E}">
        <p14:creationId xmlns:p14="http://schemas.microsoft.com/office/powerpoint/2010/main" val="4154576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 calcmode="lin" valueType="num">
                                      <p:cBhvr additive="base">
                                        <p:cTn id="36" dur="500" fill="hold"/>
                                        <p:tgtEl>
                                          <p:spTgt spid="3"/>
                                        </p:tgtEl>
                                        <p:attrNameLst>
                                          <p:attrName>ppt_x</p:attrName>
                                        </p:attrNameLst>
                                      </p:cBhvr>
                                      <p:tavLst>
                                        <p:tav tm="0">
                                          <p:val>
                                            <p:strVal val="#ppt_x"/>
                                          </p:val>
                                        </p:tav>
                                        <p:tav tm="100000">
                                          <p:val>
                                            <p:strVal val="#ppt_x"/>
                                          </p:val>
                                        </p:tav>
                                      </p:tavLst>
                                    </p:anim>
                                    <p:anim calcmode="lin" valueType="num">
                                      <p:cBhvr additive="base">
                                        <p:cTn id="3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0" end="0"/>
                                            </p:txEl>
                                          </p:spTgt>
                                        </p:tgtEl>
                                        <p:attrNameLst>
                                          <p:attrName>style.visibility</p:attrName>
                                        </p:attrNameLst>
                                      </p:cBhvr>
                                      <p:to>
                                        <p:strVal val="visible"/>
                                      </p:to>
                                    </p:set>
                                    <p:animEffect transition="in" filter="fade">
                                      <p:cBhvr>
                                        <p:cTn id="42" dur="1000"/>
                                        <p:tgtEl>
                                          <p:spTgt spid="5">
                                            <p:txEl>
                                              <p:pRg st="0" end="0"/>
                                            </p:txEl>
                                          </p:spTgt>
                                        </p:tgtEl>
                                      </p:cBhvr>
                                    </p:animEffect>
                                    <p:anim calcmode="lin" valueType="num">
                                      <p:cBhvr>
                                        <p:cTn id="4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1" end="1"/>
                                            </p:txEl>
                                          </p:spTgt>
                                        </p:tgtEl>
                                        <p:attrNameLst>
                                          <p:attrName>style.visibility</p:attrName>
                                        </p:attrNameLst>
                                      </p:cBhvr>
                                      <p:to>
                                        <p:strVal val="visible"/>
                                      </p:to>
                                    </p:set>
                                    <p:animEffect transition="in" filter="fade">
                                      <p:cBhvr>
                                        <p:cTn id="49" dur="1000"/>
                                        <p:tgtEl>
                                          <p:spTgt spid="5">
                                            <p:txEl>
                                              <p:pRg st="1" end="1"/>
                                            </p:txEl>
                                          </p:spTgt>
                                        </p:tgtEl>
                                      </p:cBhvr>
                                    </p:animEffect>
                                    <p:anim calcmode="lin" valueType="num">
                                      <p:cBhvr>
                                        <p:cTn id="5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1" end="1"/>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5">
                                            <p:txEl>
                                              <p:pRg st="2" end="2"/>
                                            </p:txEl>
                                          </p:spTgt>
                                        </p:tgtEl>
                                        <p:attrNameLst>
                                          <p:attrName>style.visibility</p:attrName>
                                        </p:attrNameLst>
                                      </p:cBhvr>
                                      <p:to>
                                        <p:strVal val="visible"/>
                                      </p:to>
                                    </p:set>
                                    <p:animEffect transition="in" filter="fade">
                                      <p:cBhvr>
                                        <p:cTn id="54" dur="1000"/>
                                        <p:tgtEl>
                                          <p:spTgt spid="5">
                                            <p:txEl>
                                              <p:pRg st="2" end="2"/>
                                            </p:txEl>
                                          </p:spTgt>
                                        </p:tgtEl>
                                      </p:cBhvr>
                                    </p:animEffect>
                                    <p:anim calcmode="lin" valueType="num">
                                      <p:cBhvr>
                                        <p:cTn id="5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6" dur="1000" fill="hold"/>
                                        <p:tgtEl>
                                          <p:spTgt spid="5">
                                            <p:txEl>
                                              <p:pRg st="2" end="2"/>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5">
                                            <p:txEl>
                                              <p:pRg st="3" end="3"/>
                                            </p:txEl>
                                          </p:spTgt>
                                        </p:tgtEl>
                                        <p:attrNameLst>
                                          <p:attrName>style.visibility</p:attrName>
                                        </p:attrNameLst>
                                      </p:cBhvr>
                                      <p:to>
                                        <p:strVal val="visible"/>
                                      </p:to>
                                    </p:set>
                                    <p:animEffect transition="in" filter="fade">
                                      <p:cBhvr>
                                        <p:cTn id="59" dur="1000"/>
                                        <p:tgtEl>
                                          <p:spTgt spid="5">
                                            <p:txEl>
                                              <p:pRg st="3" end="3"/>
                                            </p:txEl>
                                          </p:spTgt>
                                        </p:tgtEl>
                                      </p:cBhvr>
                                    </p:animEffect>
                                    <p:anim calcmode="lin" valueType="num">
                                      <p:cBhvr>
                                        <p:cTn id="6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61" dur="1000" fill="hold"/>
                                        <p:tgtEl>
                                          <p:spTgt spid="5">
                                            <p:txEl>
                                              <p:pRg st="3" end="3"/>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5">
                                            <p:txEl>
                                              <p:pRg st="4" end="4"/>
                                            </p:txEl>
                                          </p:spTgt>
                                        </p:tgtEl>
                                        <p:attrNameLst>
                                          <p:attrName>style.visibility</p:attrName>
                                        </p:attrNameLst>
                                      </p:cBhvr>
                                      <p:to>
                                        <p:strVal val="visible"/>
                                      </p:to>
                                    </p:set>
                                    <p:animEffect transition="in" filter="fade">
                                      <p:cBhvr>
                                        <p:cTn id="64" dur="1000"/>
                                        <p:tgtEl>
                                          <p:spTgt spid="5">
                                            <p:txEl>
                                              <p:pRg st="4" end="4"/>
                                            </p:txEl>
                                          </p:spTgt>
                                        </p:tgtEl>
                                      </p:cBhvr>
                                    </p:animEffect>
                                    <p:anim calcmode="lin" valueType="num">
                                      <p:cBhvr>
                                        <p:cTn id="6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6" dur="1000" fill="hold"/>
                                        <p:tgtEl>
                                          <p:spTgt spid="5">
                                            <p:txEl>
                                              <p:pRg st="4" end="4"/>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5">
                                            <p:txEl>
                                              <p:pRg st="5" end="5"/>
                                            </p:txEl>
                                          </p:spTgt>
                                        </p:tgtEl>
                                        <p:attrNameLst>
                                          <p:attrName>style.visibility</p:attrName>
                                        </p:attrNameLst>
                                      </p:cBhvr>
                                      <p:to>
                                        <p:strVal val="visible"/>
                                      </p:to>
                                    </p:set>
                                    <p:animEffect transition="in" filter="fade">
                                      <p:cBhvr>
                                        <p:cTn id="69" dur="1000"/>
                                        <p:tgtEl>
                                          <p:spTgt spid="5">
                                            <p:txEl>
                                              <p:pRg st="5" end="5"/>
                                            </p:txEl>
                                          </p:spTgt>
                                        </p:tgtEl>
                                      </p:cBhvr>
                                    </p:animEffect>
                                    <p:anim calcmode="lin" valueType="num">
                                      <p:cBhvr>
                                        <p:cTn id="70"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71" dur="1000" fill="hold"/>
                                        <p:tgtEl>
                                          <p:spTgt spid="5">
                                            <p:txEl>
                                              <p:pRg st="5" end="5"/>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5">
                                            <p:txEl>
                                              <p:pRg st="6" end="6"/>
                                            </p:txEl>
                                          </p:spTgt>
                                        </p:tgtEl>
                                        <p:attrNameLst>
                                          <p:attrName>style.visibility</p:attrName>
                                        </p:attrNameLst>
                                      </p:cBhvr>
                                      <p:to>
                                        <p:strVal val="visible"/>
                                      </p:to>
                                    </p:set>
                                    <p:animEffect transition="in" filter="fade">
                                      <p:cBhvr>
                                        <p:cTn id="74" dur="1000"/>
                                        <p:tgtEl>
                                          <p:spTgt spid="5">
                                            <p:txEl>
                                              <p:pRg st="6" end="6"/>
                                            </p:txEl>
                                          </p:spTgt>
                                        </p:tgtEl>
                                      </p:cBhvr>
                                    </p:animEffect>
                                    <p:anim calcmode="lin" valueType="num">
                                      <p:cBhvr>
                                        <p:cTn id="7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76"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64288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203200" y="704205"/>
            <a:ext cx="11826240" cy="4832092"/>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Was tun – konkrete Gedanken und Möglichkeiten zum Handeln </a:t>
            </a:r>
            <a:endParaRPr lang="de-DE" sz="4400" dirty="0">
              <a:solidFill>
                <a:srgbClr val="000000"/>
              </a:solidFill>
              <a:latin typeface="Helvetica Neue"/>
              <a:ea typeface="Arial Unicode MS"/>
              <a:cs typeface="Arial Unicode MS"/>
            </a:endParaRPr>
          </a:p>
          <a:p>
            <a:pPr>
              <a:spcAft>
                <a:spcPts val="0"/>
              </a:spcAft>
            </a:pPr>
            <a:r>
              <a:rPr lang="de-DE" sz="4400" dirty="0">
                <a:solidFill>
                  <a:srgbClr val="000000"/>
                </a:solidFill>
                <a:latin typeface="Helvetica Neue"/>
                <a:ea typeface="Arial Unicode MS"/>
                <a:cs typeface="Arial Unicode MS"/>
              </a:rPr>
              <a:t> </a:t>
            </a:r>
          </a:p>
          <a:p>
            <a:pPr algn="ctr">
              <a:spcAft>
                <a:spcPts val="0"/>
              </a:spcAft>
            </a:pPr>
            <a:r>
              <a:rPr lang="de-DE" sz="4400" dirty="0">
                <a:solidFill>
                  <a:srgbClr val="000000"/>
                </a:solidFill>
                <a:latin typeface="Calibri" panose="020F0502020204030204" pitchFamily="34" charset="0"/>
                <a:ea typeface="Arial Unicode MS"/>
                <a:cs typeface="Arial Unicode MS"/>
              </a:rPr>
              <a:t>Ausgehend davon, </a:t>
            </a:r>
            <a:endParaRPr lang="de-DE" sz="4400" dirty="0" smtClean="0">
              <a:solidFill>
                <a:srgbClr val="000000"/>
              </a:solidFill>
              <a:latin typeface="Calibri" panose="020F0502020204030204" pitchFamily="34" charset="0"/>
              <a:ea typeface="Arial Unicode MS"/>
              <a:cs typeface="Arial Unicode MS"/>
            </a:endParaRPr>
          </a:p>
          <a:p>
            <a:pPr algn="ctr">
              <a:spcAft>
                <a:spcPts val="0"/>
              </a:spcAft>
            </a:pPr>
            <a:r>
              <a:rPr lang="de-DE" sz="4400" dirty="0" smtClean="0">
                <a:solidFill>
                  <a:srgbClr val="000000"/>
                </a:solidFill>
                <a:latin typeface="Calibri" panose="020F0502020204030204" pitchFamily="34" charset="0"/>
                <a:ea typeface="Arial Unicode MS"/>
                <a:cs typeface="Arial Unicode MS"/>
              </a:rPr>
              <a:t>was </a:t>
            </a:r>
            <a:r>
              <a:rPr lang="de-DE" sz="4400" dirty="0">
                <a:solidFill>
                  <a:srgbClr val="000000"/>
                </a:solidFill>
                <a:latin typeface="Calibri" panose="020F0502020204030204" pitchFamily="34" charset="0"/>
                <a:ea typeface="Arial Unicode MS"/>
                <a:cs typeface="Arial Unicode MS"/>
              </a:rPr>
              <a:t>Trauernde in ihrer Trauer hilft</a:t>
            </a:r>
            <a:endParaRPr lang="de-DE" sz="4400" dirty="0">
              <a:solidFill>
                <a:srgbClr val="000000"/>
              </a:solidFill>
              <a:latin typeface="Helvetica Neue"/>
              <a:ea typeface="Arial Unicode MS"/>
              <a:cs typeface="Arial Unicode MS"/>
            </a:endParaRPr>
          </a:p>
          <a:p>
            <a:pPr algn="ctr">
              <a:spcAft>
                <a:spcPts val="0"/>
              </a:spcAft>
            </a:pPr>
            <a:r>
              <a:rPr lang="de-DE" sz="4400" dirty="0">
                <a:solidFill>
                  <a:srgbClr val="000000"/>
                </a:solidFill>
                <a:latin typeface="Calibri" panose="020F0502020204030204" pitchFamily="34" charset="0"/>
                <a:ea typeface="Arial Unicode MS"/>
                <a:cs typeface="Arial Unicode MS"/>
              </a:rPr>
              <a:t>Balance: „Feststecken“ – </a:t>
            </a:r>
            <a:endParaRPr lang="de-DE" sz="4400" dirty="0" smtClean="0">
              <a:solidFill>
                <a:srgbClr val="000000"/>
              </a:solidFill>
              <a:latin typeface="Calibri" panose="020F0502020204030204" pitchFamily="34" charset="0"/>
              <a:ea typeface="Arial Unicode MS"/>
              <a:cs typeface="Arial Unicode MS"/>
            </a:endParaRPr>
          </a:p>
          <a:p>
            <a:pPr algn="ctr">
              <a:spcAft>
                <a:spcPts val="0"/>
              </a:spcAft>
            </a:pPr>
            <a:r>
              <a:rPr lang="de-DE" sz="4400" dirty="0" smtClean="0">
                <a:solidFill>
                  <a:srgbClr val="000000"/>
                </a:solidFill>
                <a:latin typeface="Calibri" panose="020F0502020204030204" pitchFamily="34" charset="0"/>
                <a:ea typeface="Arial Unicode MS"/>
                <a:cs typeface="Arial Unicode MS"/>
              </a:rPr>
              <a:t>„</a:t>
            </a:r>
            <a:r>
              <a:rPr lang="de-DE" sz="4400" dirty="0">
                <a:solidFill>
                  <a:srgbClr val="000000"/>
                </a:solidFill>
                <a:latin typeface="Calibri" panose="020F0502020204030204" pitchFamily="34" charset="0"/>
                <a:ea typeface="Arial Unicode MS"/>
                <a:cs typeface="Arial Unicode MS"/>
              </a:rPr>
              <a:t>Versuch in Bewegung zu bringen“</a:t>
            </a:r>
            <a:endParaRPr lang="de-DE" sz="44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83711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1000"/>
                                        <p:tgtEl>
                                          <p:spTgt spid="4">
                                            <p:txEl>
                                              <p:pRg st="3" end="3"/>
                                            </p:txEl>
                                          </p:spTgt>
                                        </p:tgtEl>
                                      </p:cBhvr>
                                    </p:animEffect>
                                    <p:anim calcmode="lin" valueType="num">
                                      <p:cBhvr>
                                        <p:cTn id="2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1000"/>
                                        <p:tgtEl>
                                          <p:spTgt spid="4">
                                            <p:txEl>
                                              <p:pRg st="4" end="4"/>
                                            </p:txEl>
                                          </p:spTgt>
                                        </p:tgtEl>
                                      </p:cBhvr>
                                    </p:animEffect>
                                    <p:anim calcmode="lin" valueType="num">
                                      <p:cBhvr>
                                        <p:cTn id="2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Effect transition="in" filter="fade">
                                      <p:cBhvr>
                                        <p:cTn id="33" dur="1000"/>
                                        <p:tgtEl>
                                          <p:spTgt spid="4">
                                            <p:txEl>
                                              <p:pRg st="5" end="5"/>
                                            </p:txEl>
                                          </p:spTgt>
                                        </p:tgtEl>
                                      </p:cBhvr>
                                    </p:animEffect>
                                    <p:anim calcmode="lin" valueType="num">
                                      <p:cBhvr>
                                        <p:cTn id="34"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90880" y="404674"/>
            <a:ext cx="9682480" cy="5632311"/>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zur Facette „Überleben“: </a:t>
            </a:r>
            <a:endParaRPr lang="de-DE" sz="4400" dirty="0">
              <a:solidFill>
                <a:srgbClr val="000000"/>
              </a:solidFill>
              <a:latin typeface="Helvetica Neue"/>
              <a:ea typeface="Arial Unicode MS"/>
              <a:cs typeface="Arial Unicode MS"/>
            </a:endParaRPr>
          </a:p>
          <a:p>
            <a:pPr>
              <a:spcAft>
                <a:spcPts val="0"/>
              </a:spcAft>
            </a:pPr>
            <a:r>
              <a:rPr lang="de-DE" sz="3600" dirty="0">
                <a:solidFill>
                  <a:srgbClr val="000000"/>
                </a:solidFill>
                <a:latin typeface="Calibri" panose="020F0502020204030204" pitchFamily="34" charset="0"/>
                <a:ea typeface="Arial Unicode MS"/>
                <a:cs typeface="Arial Unicode MS"/>
              </a:rPr>
              <a:t> </a:t>
            </a:r>
            <a:endParaRPr lang="de-DE" sz="36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So viel Normalität aufrechterhalten wie möglich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ohne Pause alles abarbeiten was zu tun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sich abschotten und zurückziehen, die sich verändernde Welt einfach nicht beachten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Medikamente, Alkohol oder Drogen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Zusammenbrechen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Sich nicht alles aus der Hand nehmen lassen, mitentscheiden,  mitgestalten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streiten, aggressiv sein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Hilfe einfordern und annehmen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41765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Effect transition="in" filter="fade">
                                      <p:cBhvr>
                                        <p:cTn id="49" dur="1000"/>
                                        <p:tgtEl>
                                          <p:spTgt spid="2">
                                            <p:txEl>
                                              <p:pRg st="9" end="9"/>
                                            </p:txEl>
                                          </p:spTgt>
                                        </p:tgtEl>
                                      </p:cBhvr>
                                    </p:animEffect>
                                    <p:anim calcmode="lin" valueType="num">
                                      <p:cBhvr>
                                        <p:cTn id="50"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14400" y="724178"/>
            <a:ext cx="10464800" cy="5509200"/>
          </a:xfrm>
          <a:prstGeom prst="rect">
            <a:avLst/>
          </a:prstGeom>
        </p:spPr>
        <p:txBody>
          <a:bodyPr wrap="square">
            <a:spAutoFit/>
          </a:bodyPr>
          <a:lstStyle/>
          <a:p>
            <a:pPr>
              <a:spcAft>
                <a:spcPts val="0"/>
              </a:spcAft>
            </a:pPr>
            <a:r>
              <a:rPr lang="de-DE" sz="4400" dirty="0">
                <a:solidFill>
                  <a:srgbClr val="000000"/>
                </a:solidFill>
                <a:latin typeface="Calibri" panose="020F0502020204030204" pitchFamily="34" charset="0"/>
                <a:ea typeface="Arial Unicode MS"/>
                <a:cs typeface="Arial Unicode MS"/>
              </a:rPr>
              <a:t>Trittsteine in den ersten Wochen: </a:t>
            </a:r>
            <a:endParaRPr lang="de-DE" sz="44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Für </a:t>
            </a:r>
            <a:r>
              <a:rPr lang="de-DE" sz="2800" dirty="0">
                <a:solidFill>
                  <a:srgbClr val="000000"/>
                </a:solidFill>
                <a:latin typeface="Calibri" panose="020F0502020204030204" pitchFamily="34" charset="0"/>
                <a:ea typeface="Arial Unicode MS"/>
                <a:cs typeface="Arial Unicode MS"/>
              </a:rPr>
              <a:t>den Körper: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trinken, aber möglichst wenig Kaffee und Alkohol</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Für den Körper: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essen soweit es möglich ist, am besten etwas Warmes und Nährendes</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Für den Körper und Seele: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ab und zu raus an die frische Luft, es muss kein richtiger Spaziergang und schon gar keinen Sport sein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143814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Effect transition="in" filter="fade">
                                      <p:cBhvr>
                                        <p:cTn id="49" dur="1000"/>
                                        <p:tgtEl>
                                          <p:spTgt spid="2">
                                            <p:txEl>
                                              <p:pRg st="9" end="9"/>
                                            </p:txEl>
                                          </p:spTgt>
                                        </p:tgtEl>
                                      </p:cBhvr>
                                    </p:animEffect>
                                    <p:anim calcmode="lin" valueType="num">
                                      <p:cBhvr>
                                        <p:cTn id="50"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75920" y="562600"/>
            <a:ext cx="10911840" cy="4832092"/>
          </a:xfrm>
          <a:prstGeom prst="rect">
            <a:avLst/>
          </a:prstGeom>
        </p:spPr>
        <p:txBody>
          <a:bodyPr wrap="square">
            <a:spAutoFit/>
          </a:bodyPr>
          <a:lstStyle/>
          <a:p>
            <a:pPr>
              <a:spcAft>
                <a:spcPts val="0"/>
              </a:spcAft>
            </a:pPr>
            <a:r>
              <a:rPr lang="de-DE" sz="2800" dirty="0">
                <a:solidFill>
                  <a:srgbClr val="000000"/>
                </a:solidFill>
                <a:latin typeface="Calibri" panose="020F0502020204030204" pitchFamily="34" charset="0"/>
                <a:ea typeface="Arial Unicode MS"/>
                <a:cs typeface="Arial Unicode MS"/>
              </a:rPr>
              <a:t>Zur Beruhigung und Stabilisierung: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Kleider, Gegenstände, Orte, die als angenehm oder sogar vielleicht tröstend wahrgenommen werden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Zur Beruhigung und Stabilisierung: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Atemübungen und einfache Bewegungsfolgerungen aus Yoga, Chi Gong oder Tai-Chi</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Zur Beruhigung: pflanzliche Beruhigungsmittel als Tee oder Dragees</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Menschen, die bei Ihnen bleiben kann, auch in der Nacht wenn sie das brauchen</a:t>
            </a:r>
            <a:endParaRPr lang="de-DE" sz="28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183588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1000"/>
                                        <p:tgtEl>
                                          <p:spTgt spid="2">
                                            <p:txEl>
                                              <p:pRg st="6" end="6"/>
                                            </p:txEl>
                                          </p:spTgt>
                                        </p:tgtEl>
                                      </p:cBhvr>
                                    </p:animEffect>
                                    <p:anim calcmode="lin" valueType="num">
                                      <p:cBhvr>
                                        <p:cTn id="3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1000"/>
                                        <p:tgtEl>
                                          <p:spTgt spid="2">
                                            <p:txEl>
                                              <p:pRg st="7" end="7"/>
                                            </p:txEl>
                                          </p:spTgt>
                                        </p:tgtEl>
                                      </p:cBhvr>
                                    </p:animEffect>
                                    <p:anim calcmode="lin" valueType="num">
                                      <p:cBhvr>
                                        <p:cTn id="43"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98764" y="332639"/>
            <a:ext cx="11111345" cy="5139869"/>
          </a:xfrm>
          <a:prstGeom prst="rect">
            <a:avLst/>
          </a:prstGeom>
        </p:spPr>
        <p:txBody>
          <a:bodyPr wrap="square">
            <a:spAutoFit/>
          </a:bodyPr>
          <a:lstStyle/>
          <a:p>
            <a:pPr>
              <a:spcAft>
                <a:spcPts val="0"/>
              </a:spcAft>
            </a:pPr>
            <a:r>
              <a:rPr lang="de-DE" sz="4400" dirty="0">
                <a:solidFill>
                  <a:srgbClr val="000000"/>
                </a:solidFill>
                <a:latin typeface="Calibri" panose="020F0502020204030204" pitchFamily="34" charset="0"/>
                <a:ea typeface="Arial Unicode MS"/>
                <a:cs typeface="Arial Unicode MS"/>
              </a:rPr>
              <a:t>Trittsteine für das gemeinsame Zusammenleben/ Überleben in der Familie</a:t>
            </a:r>
            <a:r>
              <a:rPr lang="de-DE" sz="4400" dirty="0" smtClean="0">
                <a:solidFill>
                  <a:srgbClr val="000000"/>
                </a:solidFill>
                <a:latin typeface="Calibri" panose="020F0502020204030204" pitchFamily="34" charset="0"/>
                <a:ea typeface="Arial Unicode MS"/>
                <a:cs typeface="Arial Unicode MS"/>
              </a:rPr>
              <a:t>:</a:t>
            </a:r>
          </a:p>
          <a:p>
            <a:pPr>
              <a:spcAft>
                <a:spcPts val="0"/>
              </a:spcAft>
            </a:pPr>
            <a:endParaRPr lang="de-DE" sz="44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Toleranz für die unterschiedlichen Überlebensstrategien statt Besserwisserei</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Viel Unterstützung annehmen von stabilen Personen und praktischen Unterstützern den aus dem Freundeskreis, der entfernten Verwandtschaft und von beruflichen Unterstützern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763775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17236" y="427657"/>
            <a:ext cx="10954327" cy="3539430"/>
          </a:xfrm>
          <a:prstGeom prst="rect">
            <a:avLst/>
          </a:prstGeom>
        </p:spPr>
        <p:txBody>
          <a:bodyPr wrap="square">
            <a:spAutoFit/>
          </a:bodyPr>
          <a:lstStyle/>
          <a:p>
            <a:pPr>
              <a:spcAft>
                <a:spcPts val="0"/>
              </a:spcAft>
            </a:pPr>
            <a:r>
              <a:rPr lang="de-DE" sz="2800" dirty="0">
                <a:solidFill>
                  <a:srgbClr val="000000"/>
                </a:solidFill>
                <a:latin typeface="Calibri" panose="020F0502020204030204" pitchFamily="34" charset="0"/>
                <a:ea typeface="Arial Unicode MS"/>
                <a:cs typeface="Arial Unicode MS"/>
              </a:rPr>
              <a:t>Möglichst viel Alltagsroutine für die Kinder der Familie, dabei können stabile Menschen und Unterstützerinnen helfen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Austausch, so wie es möglich ist, wenn reden nicht geht, sind auch Blicke, Umarmungen, einfaches beieinander sein ausreichend</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Gemeinsame Entscheidungen über das, was zu erledigen ist. Alle Bedürfnisse berücksichtigen, auch die der Kinder und Jugendliche</a:t>
            </a:r>
            <a:endParaRPr lang="de-DE" sz="28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319839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3863976" y="1"/>
            <a:ext cx="42021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de-DE" altLang="de-DE" sz="2800" b="1" u="sng">
                <a:latin typeface="Arial" panose="020B0604020202020204" pitchFamily="34" charset="0"/>
              </a:rPr>
              <a:t>Die traumatische Zange</a:t>
            </a:r>
          </a:p>
        </p:txBody>
      </p:sp>
      <p:sp>
        <p:nvSpPr>
          <p:cNvPr id="49155" name="Rectangle 3"/>
          <p:cNvSpPr>
            <a:spLocks noChangeArrowheads="1"/>
          </p:cNvSpPr>
          <p:nvPr/>
        </p:nvSpPr>
        <p:spPr bwMode="auto">
          <a:xfrm>
            <a:off x="3143250" y="1557339"/>
            <a:ext cx="5111750" cy="574675"/>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a:latin typeface="Arial" panose="020B0604020202020204" pitchFamily="34" charset="0"/>
              </a:rPr>
              <a:t>Angst, Schmerz, Alarmreaktion des Körpers </a:t>
            </a:r>
          </a:p>
        </p:txBody>
      </p:sp>
      <p:sp>
        <p:nvSpPr>
          <p:cNvPr id="49156" name="Rectangle 4"/>
          <p:cNvSpPr>
            <a:spLocks noChangeArrowheads="1"/>
          </p:cNvSpPr>
          <p:nvPr/>
        </p:nvSpPr>
        <p:spPr bwMode="auto">
          <a:xfrm>
            <a:off x="3863976" y="620714"/>
            <a:ext cx="3960813" cy="503237"/>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a:latin typeface="Arial" panose="020B0604020202020204" pitchFamily="34" charset="0"/>
              </a:rPr>
              <a:t>Existentiell bedrohliches Ereignis</a:t>
            </a:r>
          </a:p>
        </p:txBody>
      </p:sp>
      <p:sp>
        <p:nvSpPr>
          <p:cNvPr id="49157" name="Line 5"/>
          <p:cNvSpPr>
            <a:spLocks noChangeShapeType="1"/>
          </p:cNvSpPr>
          <p:nvPr/>
        </p:nvSpPr>
        <p:spPr bwMode="auto">
          <a:xfrm>
            <a:off x="5664200" y="1196976"/>
            <a:ext cx="0" cy="3603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58" name="Line 6"/>
          <p:cNvSpPr>
            <a:spLocks noChangeShapeType="1"/>
          </p:cNvSpPr>
          <p:nvPr/>
        </p:nvSpPr>
        <p:spPr bwMode="auto">
          <a:xfrm flipH="1">
            <a:off x="5735638" y="2133601"/>
            <a:ext cx="0" cy="3603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59" name="Rectangle 7"/>
          <p:cNvSpPr>
            <a:spLocks noChangeArrowheads="1"/>
          </p:cNvSpPr>
          <p:nvPr/>
        </p:nvSpPr>
        <p:spPr bwMode="auto">
          <a:xfrm>
            <a:off x="1992313" y="2492375"/>
            <a:ext cx="7345362" cy="431800"/>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a:latin typeface="Arial" panose="020B0604020202020204" pitchFamily="34" charset="0"/>
              </a:rPr>
              <a:t>„Bindungssystem“ wird nicht ausreichend versorgt d.h. „keine Mama“ </a:t>
            </a:r>
          </a:p>
        </p:txBody>
      </p:sp>
      <p:sp>
        <p:nvSpPr>
          <p:cNvPr id="49160" name="Rectangle 8"/>
          <p:cNvSpPr>
            <a:spLocks noChangeArrowheads="1"/>
          </p:cNvSpPr>
          <p:nvPr/>
        </p:nvSpPr>
        <p:spPr bwMode="auto">
          <a:xfrm>
            <a:off x="1524000" y="3573464"/>
            <a:ext cx="2808288" cy="503237"/>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u="sng">
                <a:latin typeface="Arial" panose="020B0604020202020204" pitchFamily="34" charset="0"/>
              </a:rPr>
              <a:t>Keine Fluchtmöglichkeit</a:t>
            </a:r>
          </a:p>
        </p:txBody>
      </p:sp>
      <p:sp>
        <p:nvSpPr>
          <p:cNvPr id="49161" name="Rectangle 9"/>
          <p:cNvSpPr>
            <a:spLocks noChangeArrowheads="1"/>
          </p:cNvSpPr>
          <p:nvPr/>
        </p:nvSpPr>
        <p:spPr bwMode="auto">
          <a:xfrm>
            <a:off x="1524000" y="4724401"/>
            <a:ext cx="2700338" cy="574675"/>
          </a:xfrm>
          <a:prstGeom prst="rect">
            <a:avLst/>
          </a:prstGeom>
          <a:solidFill>
            <a:schemeClr val="bg2"/>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a:latin typeface="Arial" panose="020B0604020202020204" pitchFamily="34" charset="0"/>
              </a:rPr>
              <a:t>HILFLOSIGKEIT</a:t>
            </a:r>
          </a:p>
        </p:txBody>
      </p:sp>
      <p:sp>
        <p:nvSpPr>
          <p:cNvPr id="49162" name="Rectangle 10"/>
          <p:cNvSpPr>
            <a:spLocks noChangeArrowheads="1"/>
          </p:cNvSpPr>
          <p:nvPr/>
        </p:nvSpPr>
        <p:spPr bwMode="auto">
          <a:xfrm>
            <a:off x="7751763" y="3500438"/>
            <a:ext cx="2665412" cy="647700"/>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u="sng">
                <a:latin typeface="Arial" panose="020B0604020202020204" pitchFamily="34" charset="0"/>
              </a:rPr>
              <a:t>Keine Kampfmöglichkeit</a:t>
            </a:r>
          </a:p>
        </p:txBody>
      </p:sp>
      <p:sp>
        <p:nvSpPr>
          <p:cNvPr id="49163" name="Rectangle 11"/>
          <p:cNvSpPr>
            <a:spLocks noChangeArrowheads="1"/>
          </p:cNvSpPr>
          <p:nvPr/>
        </p:nvSpPr>
        <p:spPr bwMode="auto">
          <a:xfrm>
            <a:off x="8472489" y="4797425"/>
            <a:ext cx="1800225" cy="431800"/>
          </a:xfrm>
          <a:prstGeom prst="rect">
            <a:avLst/>
          </a:prstGeom>
          <a:solidFill>
            <a:schemeClr val="bg2"/>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a:latin typeface="Arial" panose="020B0604020202020204" pitchFamily="34" charset="0"/>
              </a:rPr>
              <a:t>OHNMACHT</a:t>
            </a:r>
          </a:p>
        </p:txBody>
      </p:sp>
      <p:sp>
        <p:nvSpPr>
          <p:cNvPr id="49164" name="Rectangle 12"/>
          <p:cNvSpPr>
            <a:spLocks noChangeArrowheads="1"/>
          </p:cNvSpPr>
          <p:nvPr/>
        </p:nvSpPr>
        <p:spPr bwMode="auto">
          <a:xfrm>
            <a:off x="4583113" y="5516564"/>
            <a:ext cx="2951162" cy="503237"/>
          </a:xfrm>
          <a:prstGeom prst="rect">
            <a:avLst/>
          </a:prstGeom>
          <a:solidFill>
            <a:schemeClr val="bg2"/>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400" b="1" u="sng">
                <a:latin typeface="Arial" panose="020B0604020202020204" pitchFamily="34" charset="0"/>
              </a:rPr>
              <a:t>Ausgeliefert Sein</a:t>
            </a:r>
          </a:p>
        </p:txBody>
      </p:sp>
      <p:sp>
        <p:nvSpPr>
          <p:cNvPr id="49165" name="Rectangle 13"/>
          <p:cNvSpPr>
            <a:spLocks noChangeArrowheads="1"/>
          </p:cNvSpPr>
          <p:nvPr/>
        </p:nvSpPr>
        <p:spPr bwMode="auto">
          <a:xfrm>
            <a:off x="4583114" y="6237288"/>
            <a:ext cx="2808287" cy="620712"/>
          </a:xfrm>
          <a:prstGeom prst="rect">
            <a:avLst/>
          </a:prstGeom>
          <a:solidFill>
            <a:schemeClr val="bg2"/>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3600" b="1" u="sng">
                <a:latin typeface="Garamond" panose="02020404030301010803" pitchFamily="18" charset="0"/>
              </a:rPr>
              <a:t>= TRAUMA</a:t>
            </a:r>
          </a:p>
        </p:txBody>
      </p:sp>
      <p:sp>
        <p:nvSpPr>
          <p:cNvPr id="49166" name="Rectangle 14"/>
          <p:cNvSpPr>
            <a:spLocks noChangeArrowheads="1"/>
          </p:cNvSpPr>
          <p:nvPr/>
        </p:nvSpPr>
        <p:spPr bwMode="auto">
          <a:xfrm>
            <a:off x="4872038" y="3284539"/>
            <a:ext cx="2087562" cy="1368425"/>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3200" b="1" u="sng">
                <a:solidFill>
                  <a:schemeClr val="bg2"/>
                </a:solidFill>
                <a:latin typeface="Garamond" panose="02020404030301010803" pitchFamily="18" charset="0"/>
              </a:rPr>
              <a:t>No Flight</a:t>
            </a:r>
          </a:p>
          <a:p>
            <a:pPr algn="ctr" eaLnBrk="1" hangingPunct="1"/>
            <a:r>
              <a:rPr lang="de-DE" altLang="de-DE" sz="3200" b="1" u="sng">
                <a:solidFill>
                  <a:schemeClr val="bg2"/>
                </a:solidFill>
                <a:latin typeface="Garamond" panose="02020404030301010803" pitchFamily="18" charset="0"/>
              </a:rPr>
              <a:t>No Fight </a:t>
            </a:r>
          </a:p>
        </p:txBody>
      </p:sp>
      <p:sp>
        <p:nvSpPr>
          <p:cNvPr id="49167" name="Rectangle 15"/>
          <p:cNvSpPr>
            <a:spLocks noChangeArrowheads="1"/>
          </p:cNvSpPr>
          <p:nvPr/>
        </p:nvSpPr>
        <p:spPr bwMode="auto">
          <a:xfrm>
            <a:off x="4872039" y="4797425"/>
            <a:ext cx="1944687" cy="649288"/>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3600" b="1" u="sng">
                <a:solidFill>
                  <a:schemeClr val="bg2"/>
                </a:solidFill>
                <a:latin typeface="Garamond" panose="02020404030301010803" pitchFamily="18" charset="0"/>
              </a:rPr>
              <a:t>Freeze</a:t>
            </a:r>
          </a:p>
        </p:txBody>
      </p:sp>
      <p:sp>
        <p:nvSpPr>
          <p:cNvPr id="49168" name="Line 16"/>
          <p:cNvSpPr>
            <a:spLocks noChangeShapeType="1"/>
          </p:cNvSpPr>
          <p:nvPr/>
        </p:nvSpPr>
        <p:spPr bwMode="auto">
          <a:xfrm flipH="1">
            <a:off x="2782888" y="2924175"/>
            <a:ext cx="1657350" cy="649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69" name="Line 17"/>
          <p:cNvSpPr>
            <a:spLocks noChangeShapeType="1"/>
          </p:cNvSpPr>
          <p:nvPr/>
        </p:nvSpPr>
        <p:spPr bwMode="auto">
          <a:xfrm>
            <a:off x="7032626" y="2924176"/>
            <a:ext cx="1584325" cy="5762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70" name="Line 18"/>
          <p:cNvSpPr>
            <a:spLocks noChangeShapeType="1"/>
          </p:cNvSpPr>
          <p:nvPr/>
        </p:nvSpPr>
        <p:spPr bwMode="auto">
          <a:xfrm>
            <a:off x="2711450" y="4076700"/>
            <a:ext cx="0"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71" name="Line 19"/>
          <p:cNvSpPr>
            <a:spLocks noChangeShapeType="1"/>
          </p:cNvSpPr>
          <p:nvPr/>
        </p:nvSpPr>
        <p:spPr bwMode="auto">
          <a:xfrm>
            <a:off x="9120188" y="4149726"/>
            <a:ext cx="0" cy="5746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72" name="Line 20"/>
          <p:cNvSpPr>
            <a:spLocks noChangeShapeType="1"/>
          </p:cNvSpPr>
          <p:nvPr/>
        </p:nvSpPr>
        <p:spPr bwMode="auto">
          <a:xfrm>
            <a:off x="3432175" y="5300664"/>
            <a:ext cx="1150938" cy="4333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49173" name="Line 21"/>
          <p:cNvSpPr>
            <a:spLocks noChangeShapeType="1"/>
          </p:cNvSpPr>
          <p:nvPr/>
        </p:nvSpPr>
        <p:spPr bwMode="auto">
          <a:xfrm flipH="1">
            <a:off x="7608889" y="5229226"/>
            <a:ext cx="1366837"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4315425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blinds(horizontal)">
                                      <p:cBhvr>
                                        <p:cTn id="7" dur="500"/>
                                        <p:tgtEl>
                                          <p:spTgt spid="491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blinds(horizontal)">
                                      <p:cBhvr>
                                        <p:cTn id="12" dur="500"/>
                                        <p:tgtEl>
                                          <p:spTgt spid="49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9157"/>
                                        </p:tgtEl>
                                        <p:attrNameLst>
                                          <p:attrName>style.visibility</p:attrName>
                                        </p:attrNameLst>
                                      </p:cBhvr>
                                      <p:to>
                                        <p:strVal val="visible"/>
                                      </p:to>
                                    </p:set>
                                    <p:animEffect transition="in" filter="blinds(horizontal)">
                                      <p:cBhvr>
                                        <p:cTn id="17" dur="500"/>
                                        <p:tgtEl>
                                          <p:spTgt spid="4915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155"/>
                                        </p:tgtEl>
                                        <p:attrNameLst>
                                          <p:attrName>style.visibility</p:attrName>
                                        </p:attrNameLst>
                                      </p:cBhvr>
                                      <p:to>
                                        <p:strVal val="visible"/>
                                      </p:to>
                                    </p:set>
                                    <p:animEffect transition="in" filter="blinds(horizontal)">
                                      <p:cBhvr>
                                        <p:cTn id="22" dur="500"/>
                                        <p:tgtEl>
                                          <p:spTgt spid="4915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9158"/>
                                        </p:tgtEl>
                                        <p:attrNameLst>
                                          <p:attrName>style.visibility</p:attrName>
                                        </p:attrNameLst>
                                      </p:cBhvr>
                                      <p:to>
                                        <p:strVal val="visible"/>
                                      </p:to>
                                    </p:set>
                                    <p:animEffect transition="in" filter="blinds(horizontal)">
                                      <p:cBhvr>
                                        <p:cTn id="27" dur="500"/>
                                        <p:tgtEl>
                                          <p:spTgt spid="4915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9159"/>
                                        </p:tgtEl>
                                        <p:attrNameLst>
                                          <p:attrName>style.visibility</p:attrName>
                                        </p:attrNameLst>
                                      </p:cBhvr>
                                      <p:to>
                                        <p:strVal val="visible"/>
                                      </p:to>
                                    </p:set>
                                    <p:animEffect transition="in" filter="blinds(horizontal)">
                                      <p:cBhvr>
                                        <p:cTn id="32" dur="500"/>
                                        <p:tgtEl>
                                          <p:spTgt spid="4915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9169"/>
                                        </p:tgtEl>
                                        <p:attrNameLst>
                                          <p:attrName>style.visibility</p:attrName>
                                        </p:attrNameLst>
                                      </p:cBhvr>
                                      <p:to>
                                        <p:strVal val="visible"/>
                                      </p:to>
                                    </p:set>
                                    <p:animEffect transition="in" filter="blinds(horizontal)">
                                      <p:cBhvr>
                                        <p:cTn id="37" dur="500"/>
                                        <p:tgtEl>
                                          <p:spTgt spid="49169"/>
                                        </p:tgtEl>
                                      </p:cBhvr>
                                    </p:animEffect>
                                  </p:childTnLst>
                                </p:cTn>
                              </p:par>
                              <p:par>
                                <p:cTn id="38" presetID="3" presetClass="entr" presetSubtype="10" fill="hold" nodeType="withEffect">
                                  <p:stCondLst>
                                    <p:cond delay="0"/>
                                  </p:stCondLst>
                                  <p:childTnLst>
                                    <p:set>
                                      <p:cBhvr>
                                        <p:cTn id="39" dur="1" fill="hold">
                                          <p:stCondLst>
                                            <p:cond delay="0"/>
                                          </p:stCondLst>
                                        </p:cTn>
                                        <p:tgtEl>
                                          <p:spTgt spid="49168"/>
                                        </p:tgtEl>
                                        <p:attrNameLst>
                                          <p:attrName>style.visibility</p:attrName>
                                        </p:attrNameLst>
                                      </p:cBhvr>
                                      <p:to>
                                        <p:strVal val="visible"/>
                                      </p:to>
                                    </p:set>
                                    <p:animEffect transition="in" filter="blinds(horizontal)">
                                      <p:cBhvr>
                                        <p:cTn id="40" dur="500"/>
                                        <p:tgtEl>
                                          <p:spTgt spid="4916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49160"/>
                                        </p:tgtEl>
                                        <p:attrNameLst>
                                          <p:attrName>style.visibility</p:attrName>
                                        </p:attrNameLst>
                                      </p:cBhvr>
                                      <p:to>
                                        <p:strVal val="visible"/>
                                      </p:to>
                                    </p:set>
                                    <p:animEffect transition="in" filter="blinds(horizontal)">
                                      <p:cBhvr>
                                        <p:cTn id="45" dur="500"/>
                                        <p:tgtEl>
                                          <p:spTgt spid="49160"/>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49162"/>
                                        </p:tgtEl>
                                        <p:attrNameLst>
                                          <p:attrName>style.visibility</p:attrName>
                                        </p:attrNameLst>
                                      </p:cBhvr>
                                      <p:to>
                                        <p:strVal val="visible"/>
                                      </p:to>
                                    </p:set>
                                    <p:animEffect transition="in" filter="blinds(horizontal)">
                                      <p:cBhvr>
                                        <p:cTn id="48" dur="500"/>
                                        <p:tgtEl>
                                          <p:spTgt spid="4916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nodeType="clickEffect">
                                  <p:stCondLst>
                                    <p:cond delay="0"/>
                                  </p:stCondLst>
                                  <p:childTnLst>
                                    <p:set>
                                      <p:cBhvr>
                                        <p:cTn id="52" dur="1" fill="hold">
                                          <p:stCondLst>
                                            <p:cond delay="0"/>
                                          </p:stCondLst>
                                        </p:cTn>
                                        <p:tgtEl>
                                          <p:spTgt spid="49170"/>
                                        </p:tgtEl>
                                        <p:attrNameLst>
                                          <p:attrName>style.visibility</p:attrName>
                                        </p:attrNameLst>
                                      </p:cBhvr>
                                      <p:to>
                                        <p:strVal val="visible"/>
                                      </p:to>
                                    </p:set>
                                    <p:animEffect transition="in" filter="blinds(horizontal)">
                                      <p:cBhvr>
                                        <p:cTn id="53" dur="500"/>
                                        <p:tgtEl>
                                          <p:spTgt spid="49170"/>
                                        </p:tgtEl>
                                      </p:cBhvr>
                                    </p:animEffect>
                                  </p:childTnLst>
                                </p:cTn>
                              </p:par>
                              <p:par>
                                <p:cTn id="54" presetID="3" presetClass="entr" presetSubtype="10" fill="hold" nodeType="withEffect">
                                  <p:stCondLst>
                                    <p:cond delay="0"/>
                                  </p:stCondLst>
                                  <p:childTnLst>
                                    <p:set>
                                      <p:cBhvr>
                                        <p:cTn id="55" dur="1" fill="hold">
                                          <p:stCondLst>
                                            <p:cond delay="0"/>
                                          </p:stCondLst>
                                        </p:cTn>
                                        <p:tgtEl>
                                          <p:spTgt spid="49171"/>
                                        </p:tgtEl>
                                        <p:attrNameLst>
                                          <p:attrName>style.visibility</p:attrName>
                                        </p:attrNameLst>
                                      </p:cBhvr>
                                      <p:to>
                                        <p:strVal val="visible"/>
                                      </p:to>
                                    </p:set>
                                    <p:animEffect transition="in" filter="blinds(horizontal)">
                                      <p:cBhvr>
                                        <p:cTn id="56" dur="500"/>
                                        <p:tgtEl>
                                          <p:spTgt spid="4917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49161"/>
                                        </p:tgtEl>
                                        <p:attrNameLst>
                                          <p:attrName>style.visibility</p:attrName>
                                        </p:attrNameLst>
                                      </p:cBhvr>
                                      <p:to>
                                        <p:strVal val="visible"/>
                                      </p:to>
                                    </p:set>
                                    <p:animEffect transition="in" filter="blinds(horizontal)">
                                      <p:cBhvr>
                                        <p:cTn id="61" dur="500"/>
                                        <p:tgtEl>
                                          <p:spTgt spid="49161"/>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49163"/>
                                        </p:tgtEl>
                                        <p:attrNameLst>
                                          <p:attrName>style.visibility</p:attrName>
                                        </p:attrNameLst>
                                      </p:cBhvr>
                                      <p:to>
                                        <p:strVal val="visible"/>
                                      </p:to>
                                    </p:set>
                                    <p:animEffect transition="in" filter="blinds(horizontal)">
                                      <p:cBhvr>
                                        <p:cTn id="64" dur="500"/>
                                        <p:tgtEl>
                                          <p:spTgt spid="49163"/>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nodeType="clickEffect">
                                  <p:stCondLst>
                                    <p:cond delay="0"/>
                                  </p:stCondLst>
                                  <p:childTnLst>
                                    <p:set>
                                      <p:cBhvr>
                                        <p:cTn id="68" dur="1" fill="hold">
                                          <p:stCondLst>
                                            <p:cond delay="0"/>
                                          </p:stCondLst>
                                        </p:cTn>
                                        <p:tgtEl>
                                          <p:spTgt spid="49173"/>
                                        </p:tgtEl>
                                        <p:attrNameLst>
                                          <p:attrName>style.visibility</p:attrName>
                                        </p:attrNameLst>
                                      </p:cBhvr>
                                      <p:to>
                                        <p:strVal val="visible"/>
                                      </p:to>
                                    </p:set>
                                    <p:animEffect transition="in" filter="blinds(horizontal)">
                                      <p:cBhvr>
                                        <p:cTn id="69" dur="500"/>
                                        <p:tgtEl>
                                          <p:spTgt spid="49173"/>
                                        </p:tgtEl>
                                      </p:cBhvr>
                                    </p:animEffect>
                                  </p:childTnLst>
                                </p:cTn>
                              </p:par>
                              <p:par>
                                <p:cTn id="70" presetID="3" presetClass="entr" presetSubtype="10" fill="hold" nodeType="withEffect">
                                  <p:stCondLst>
                                    <p:cond delay="0"/>
                                  </p:stCondLst>
                                  <p:childTnLst>
                                    <p:set>
                                      <p:cBhvr>
                                        <p:cTn id="71" dur="1" fill="hold">
                                          <p:stCondLst>
                                            <p:cond delay="0"/>
                                          </p:stCondLst>
                                        </p:cTn>
                                        <p:tgtEl>
                                          <p:spTgt spid="49172"/>
                                        </p:tgtEl>
                                        <p:attrNameLst>
                                          <p:attrName>style.visibility</p:attrName>
                                        </p:attrNameLst>
                                      </p:cBhvr>
                                      <p:to>
                                        <p:strVal val="visible"/>
                                      </p:to>
                                    </p:set>
                                    <p:animEffect transition="in" filter="blinds(horizontal)">
                                      <p:cBhvr>
                                        <p:cTn id="72" dur="500"/>
                                        <p:tgtEl>
                                          <p:spTgt spid="4917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49164"/>
                                        </p:tgtEl>
                                        <p:attrNameLst>
                                          <p:attrName>style.visibility</p:attrName>
                                        </p:attrNameLst>
                                      </p:cBhvr>
                                      <p:to>
                                        <p:strVal val="visible"/>
                                      </p:to>
                                    </p:set>
                                    <p:animEffect transition="in" filter="blinds(horizontal)">
                                      <p:cBhvr>
                                        <p:cTn id="77" dur="500"/>
                                        <p:tgtEl>
                                          <p:spTgt spid="4916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49165"/>
                                        </p:tgtEl>
                                        <p:attrNameLst>
                                          <p:attrName>style.visibility</p:attrName>
                                        </p:attrNameLst>
                                      </p:cBhvr>
                                      <p:to>
                                        <p:strVal val="visible"/>
                                      </p:to>
                                    </p:set>
                                    <p:animEffect transition="in" filter="blinds(horizontal)">
                                      <p:cBhvr>
                                        <p:cTn id="82" dur="500"/>
                                        <p:tgtEl>
                                          <p:spTgt spid="4916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49166"/>
                                        </p:tgtEl>
                                        <p:attrNameLst>
                                          <p:attrName>style.visibility</p:attrName>
                                        </p:attrNameLst>
                                      </p:cBhvr>
                                      <p:to>
                                        <p:strVal val="visible"/>
                                      </p:to>
                                    </p:set>
                                    <p:animEffect transition="in" filter="blinds(horizontal)">
                                      <p:cBhvr>
                                        <p:cTn id="87" dur="500"/>
                                        <p:tgtEl>
                                          <p:spTgt spid="49166"/>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49167"/>
                                        </p:tgtEl>
                                        <p:attrNameLst>
                                          <p:attrName>style.visibility</p:attrName>
                                        </p:attrNameLst>
                                      </p:cBhvr>
                                      <p:to>
                                        <p:strVal val="visible"/>
                                      </p:to>
                                    </p:set>
                                    <p:animEffect transition="in" filter="blinds(horizontal)">
                                      <p:cBhvr>
                                        <p:cTn id="92" dur="500"/>
                                        <p:tgtEl>
                                          <p:spTgt spid="491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animBg="1"/>
      <p:bldP spid="49156" grpId="0" animBg="1"/>
      <p:bldP spid="49159" grpId="0" animBg="1"/>
      <p:bldP spid="49160" grpId="0" animBg="1"/>
      <p:bldP spid="49161" grpId="0" animBg="1"/>
      <p:bldP spid="49162" grpId="0" animBg="1"/>
      <p:bldP spid="49163" grpId="0" animBg="1"/>
      <p:bldP spid="49164" grpId="0" animBg="1"/>
      <p:bldP spid="49165" grpId="0" animBg="1"/>
      <p:bldP spid="49166" grpId="0" animBg="1"/>
      <p:bldP spid="4916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98763" y="236548"/>
            <a:ext cx="10631055" cy="2492990"/>
          </a:xfrm>
          <a:prstGeom prst="rect">
            <a:avLst/>
          </a:prstGeom>
        </p:spPr>
        <p:txBody>
          <a:bodyPr wrap="square">
            <a:spAutoFit/>
          </a:bodyPr>
          <a:lstStyle/>
          <a:p>
            <a:pPr>
              <a:spcAft>
                <a:spcPts val="0"/>
              </a:spcAft>
            </a:pPr>
            <a:r>
              <a:rPr lang="de-DE" sz="4400" dirty="0">
                <a:solidFill>
                  <a:srgbClr val="000000"/>
                </a:solidFill>
                <a:latin typeface="Calibri" panose="020F0502020204030204" pitchFamily="34" charset="0"/>
                <a:ea typeface="Arial Unicode MS"/>
                <a:cs typeface="Arial Unicode MS"/>
              </a:rPr>
              <a:t>Im Lauf der Zeit: </a:t>
            </a:r>
            <a:endParaRPr lang="de-DE" sz="4400" dirty="0">
              <a:solidFill>
                <a:srgbClr val="000000"/>
              </a:solidFill>
              <a:latin typeface="Helvetica Neue"/>
              <a:ea typeface="Arial Unicode MS"/>
              <a:cs typeface="Arial Unicode MS"/>
            </a:endParaRPr>
          </a:p>
          <a:p>
            <a:pPr>
              <a:spcAft>
                <a:spcPts val="0"/>
              </a:spcAft>
            </a:pPr>
            <a:r>
              <a:rPr lang="de-DE" sz="2800" u="sng" dirty="0">
                <a:solidFill>
                  <a:srgbClr val="000000"/>
                </a:solidFill>
                <a:latin typeface="Calibri" panose="020F0502020204030204" pitchFamily="34" charset="0"/>
                <a:ea typeface="Arial Unicode MS"/>
                <a:cs typeface="Arial Unicode MS"/>
              </a:rPr>
              <a:t>Bei Schwierigkeiten mit dem Einschlafen: </a:t>
            </a:r>
            <a:endParaRPr lang="de-DE" sz="2800" u="sng"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Hörspiele, entspannende Musik</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nicht regelmäßig vor dem Fernseher eingeschlafen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Pflanzliche Präparate wie Baldrian, Melisse und Hopfen </a:t>
            </a:r>
            <a:endParaRPr lang="de-DE" sz="2800" dirty="0">
              <a:ln>
                <a:noFill/>
              </a:ln>
              <a:solidFill>
                <a:srgbClr val="000000"/>
              </a:solidFill>
              <a:effectLst/>
              <a:latin typeface="Helvetica Neue"/>
              <a:ea typeface="Arial Unicode MS"/>
              <a:cs typeface="Arial Unicode MS"/>
            </a:endParaRPr>
          </a:p>
        </p:txBody>
      </p:sp>
      <p:sp>
        <p:nvSpPr>
          <p:cNvPr id="3" name="Rechteck 2"/>
          <p:cNvSpPr/>
          <p:nvPr/>
        </p:nvSpPr>
        <p:spPr>
          <a:xfrm>
            <a:off x="581890" y="2803429"/>
            <a:ext cx="11369963" cy="4247317"/>
          </a:xfrm>
          <a:prstGeom prst="rect">
            <a:avLst/>
          </a:prstGeom>
        </p:spPr>
        <p:txBody>
          <a:bodyPr wrap="square">
            <a:spAutoFit/>
          </a:bodyPr>
          <a:lstStyle/>
          <a:p>
            <a:pPr>
              <a:spcAft>
                <a:spcPts val="0"/>
              </a:spcAft>
            </a:pPr>
            <a:r>
              <a:rPr lang="de-DE" sz="2800" u="sng" dirty="0">
                <a:solidFill>
                  <a:srgbClr val="000000"/>
                </a:solidFill>
                <a:latin typeface="Calibri" panose="020F0502020204030204" pitchFamily="34" charset="0"/>
                <a:ea typeface="Arial Unicode MS"/>
                <a:cs typeface="Arial Unicode MS"/>
              </a:rPr>
              <a:t>Bei häufig aufwachen:</a:t>
            </a:r>
            <a:endParaRPr lang="de-DE" sz="2800" u="sng"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Gedanken und Träume aufschreiben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Bei längeren Wachphasen:  aufstehen, etwas ablenken des tun, zum Beispiel lesen, spülen,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u="sng" dirty="0">
                <a:solidFill>
                  <a:srgbClr val="000000"/>
                </a:solidFill>
                <a:latin typeface="Calibri" panose="020F0502020204030204" pitchFamily="34" charset="0"/>
                <a:ea typeface="Arial Unicode MS"/>
                <a:cs typeface="Arial Unicode MS"/>
              </a:rPr>
              <a:t>Bei Aufwachen im Morgengrauen: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N</a:t>
            </a:r>
            <a:r>
              <a:rPr lang="de-DE" sz="2800" dirty="0" smtClean="0">
                <a:solidFill>
                  <a:srgbClr val="000000"/>
                </a:solidFill>
                <a:latin typeface="Calibri" panose="020F0502020204030204" pitchFamily="34" charset="0"/>
                <a:ea typeface="Arial Unicode MS"/>
                <a:cs typeface="Arial Unicode MS"/>
              </a:rPr>
              <a:t>icht </a:t>
            </a:r>
            <a:r>
              <a:rPr lang="de-DE" sz="2800" dirty="0">
                <a:solidFill>
                  <a:srgbClr val="000000"/>
                </a:solidFill>
                <a:latin typeface="Calibri" panose="020F0502020204030204" pitchFamily="34" charset="0"/>
                <a:ea typeface="Arial Unicode MS"/>
                <a:cs typeface="Arial Unicode MS"/>
              </a:rPr>
              <a:t>verzweifeln über den Schlafmangel, sondern nutzen und genießen der Morgenstunde</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Eventuell sogar sich ein Schlafmittel aufschreiben lassen</a:t>
            </a:r>
            <a:endParaRPr lang="de-DE" sz="2800"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6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26035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fade">
                                      <p:cBhvr>
                                        <p:cTn id="36" dur="1000"/>
                                        <p:tgtEl>
                                          <p:spTgt spid="3">
                                            <p:txEl>
                                              <p:pRg st="0" end="0"/>
                                            </p:txEl>
                                          </p:spTgt>
                                        </p:tgtEl>
                                      </p:cBhvr>
                                    </p:animEffect>
                                    <p:anim calcmode="lin" valueType="num">
                                      <p:cBhvr>
                                        <p:cTn id="3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fade">
                                      <p:cBhvr>
                                        <p:cTn id="41" dur="1000"/>
                                        <p:tgtEl>
                                          <p:spTgt spid="3">
                                            <p:txEl>
                                              <p:pRg st="1" end="1"/>
                                            </p:txEl>
                                          </p:spTgt>
                                        </p:tgtEl>
                                      </p:cBhvr>
                                    </p:animEffect>
                                    <p:anim calcmode="lin" valueType="num">
                                      <p:cBhvr>
                                        <p:cTn id="4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1" end="1"/>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fade">
                                      <p:cBhvr>
                                        <p:cTn id="46" dur="1000"/>
                                        <p:tgtEl>
                                          <p:spTgt spid="3">
                                            <p:txEl>
                                              <p:pRg st="2" end="2"/>
                                            </p:txEl>
                                          </p:spTgt>
                                        </p:tgtEl>
                                      </p:cBhvr>
                                    </p:animEffect>
                                    <p:anim calcmode="lin" valueType="num">
                                      <p:cBhvr>
                                        <p:cTn id="4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fade">
                                      <p:cBhvr>
                                        <p:cTn id="53" dur="1000"/>
                                        <p:tgtEl>
                                          <p:spTgt spid="3">
                                            <p:txEl>
                                              <p:pRg st="4" end="4"/>
                                            </p:txEl>
                                          </p:spTgt>
                                        </p:tgtEl>
                                      </p:cBhvr>
                                    </p:animEffect>
                                    <p:anim calcmode="lin" valueType="num">
                                      <p:cBhvr>
                                        <p:cTn id="5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fade">
                                      <p:cBhvr>
                                        <p:cTn id="58" dur="1000"/>
                                        <p:tgtEl>
                                          <p:spTgt spid="3">
                                            <p:txEl>
                                              <p:pRg st="5" end="5"/>
                                            </p:txEl>
                                          </p:spTgt>
                                        </p:tgtEl>
                                      </p:cBhvr>
                                    </p:animEffect>
                                    <p:anim calcmode="lin" valueType="num">
                                      <p:cBhvr>
                                        <p:cTn id="5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Effect transition="in" filter="fade">
                                      <p:cBhvr>
                                        <p:cTn id="63" dur="1000"/>
                                        <p:tgtEl>
                                          <p:spTgt spid="3">
                                            <p:txEl>
                                              <p:pRg st="6" end="6"/>
                                            </p:txEl>
                                          </p:spTgt>
                                        </p:tgtEl>
                                      </p:cBhvr>
                                    </p:animEffect>
                                    <p:anim calcmode="lin" valueType="num">
                                      <p:cBhvr>
                                        <p:cTn id="6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19100" y="1984713"/>
            <a:ext cx="11268075" cy="2677656"/>
          </a:xfrm>
          <a:prstGeom prst="rect">
            <a:avLst/>
          </a:prstGeom>
        </p:spPr>
        <p:txBody>
          <a:bodyPr wrap="square">
            <a:spAutoFit/>
          </a:bodyPr>
          <a:lstStyle/>
          <a:p>
            <a:pPr>
              <a:spcAft>
                <a:spcPts val="0"/>
              </a:spcAft>
            </a:pPr>
            <a:r>
              <a:rPr lang="de-DE" sz="2800" dirty="0" smtClean="0">
                <a:solidFill>
                  <a:srgbClr val="000000"/>
                </a:solidFill>
                <a:latin typeface="Calibri" panose="020F0502020204030204" pitchFamily="34" charset="0"/>
                <a:ea typeface="Arial Unicode MS"/>
                <a:cs typeface="Arial Unicode MS"/>
              </a:rPr>
              <a:t>- Dinge</a:t>
            </a:r>
            <a:r>
              <a:rPr lang="de-DE" sz="2800" dirty="0">
                <a:solidFill>
                  <a:srgbClr val="000000"/>
                </a:solidFill>
                <a:latin typeface="Calibri" panose="020F0502020204030204" pitchFamily="34" charset="0"/>
                <a:ea typeface="Arial Unicode MS"/>
                <a:cs typeface="Arial Unicode MS"/>
              </a:rPr>
              <a:t>, die regelmäßig sind und einen Rhythmus entstehen lassen, der </a:t>
            </a:r>
            <a:r>
              <a:rPr lang="de-DE" sz="2800" dirty="0" smtClean="0">
                <a:solidFill>
                  <a:srgbClr val="000000"/>
                </a:solidFill>
                <a:latin typeface="Calibri" panose="020F0502020204030204" pitchFamily="34" charset="0"/>
                <a:ea typeface="Arial Unicode MS"/>
                <a:cs typeface="Arial Unicode MS"/>
              </a:rPr>
              <a:t>trägt </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Instrument </a:t>
            </a:r>
            <a:r>
              <a:rPr lang="de-DE" sz="2800" dirty="0">
                <a:solidFill>
                  <a:srgbClr val="000000"/>
                </a:solidFill>
                <a:latin typeface="Calibri" panose="020F0502020204030204" pitchFamily="34" charset="0"/>
                <a:ea typeface="Arial Unicode MS"/>
                <a:cs typeface="Arial Unicode MS"/>
              </a:rPr>
              <a:t>üben</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Regelmäßig </a:t>
            </a:r>
            <a:r>
              <a:rPr lang="de-DE" sz="2800" dirty="0">
                <a:solidFill>
                  <a:srgbClr val="000000"/>
                </a:solidFill>
                <a:latin typeface="Calibri" panose="020F0502020204030204" pitchFamily="34" charset="0"/>
                <a:ea typeface="Arial Unicode MS"/>
                <a:cs typeface="Arial Unicode MS"/>
              </a:rPr>
              <a:t>kochen</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Entspannungstechniken </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Gebet </a:t>
            </a:r>
            <a:r>
              <a:rPr lang="de-DE" sz="2800" dirty="0">
                <a:solidFill>
                  <a:srgbClr val="000000"/>
                </a:solidFill>
                <a:latin typeface="Calibri" panose="020F0502020204030204" pitchFamily="34" charset="0"/>
                <a:ea typeface="Arial Unicode MS"/>
                <a:cs typeface="Arial Unicode MS"/>
              </a:rPr>
              <a:t>und Mediation </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Regelmäßiges Denken </a:t>
            </a:r>
            <a:r>
              <a:rPr lang="de-DE" sz="2800" dirty="0">
                <a:solidFill>
                  <a:srgbClr val="000000"/>
                </a:solidFill>
                <a:latin typeface="Calibri" panose="020F0502020204030204" pitchFamily="34" charset="0"/>
                <a:ea typeface="Arial Unicode MS"/>
                <a:cs typeface="Arial Unicode MS"/>
              </a:rPr>
              <a:t>an die </a:t>
            </a:r>
            <a:r>
              <a:rPr lang="de-DE" sz="2800" dirty="0" smtClean="0">
                <a:solidFill>
                  <a:srgbClr val="000000"/>
                </a:solidFill>
                <a:latin typeface="Calibri" panose="020F0502020204030204" pitchFamily="34" charset="0"/>
                <a:ea typeface="Arial Unicode MS"/>
                <a:cs typeface="Arial Unicode MS"/>
              </a:rPr>
              <a:t>Verstorbenen </a:t>
            </a:r>
            <a:endParaRPr lang="de-DE" sz="2800" dirty="0">
              <a:ln>
                <a:noFill/>
              </a:ln>
              <a:solidFill>
                <a:srgbClr val="000000"/>
              </a:solidFill>
              <a:effectLst/>
              <a:latin typeface="Helvetica Neue"/>
              <a:ea typeface="Arial Unicode MS"/>
              <a:cs typeface="Arial Unicode MS"/>
            </a:endParaRPr>
          </a:p>
        </p:txBody>
      </p:sp>
      <p:sp>
        <p:nvSpPr>
          <p:cNvPr id="3" name="Textfeld 2"/>
          <p:cNvSpPr txBox="1"/>
          <p:nvPr/>
        </p:nvSpPr>
        <p:spPr>
          <a:xfrm>
            <a:off x="514350" y="352425"/>
            <a:ext cx="8572603" cy="769441"/>
          </a:xfrm>
          <a:prstGeom prst="rect">
            <a:avLst/>
          </a:prstGeom>
          <a:noFill/>
        </p:spPr>
        <p:txBody>
          <a:bodyPr wrap="none" rtlCol="0">
            <a:spAutoFit/>
          </a:bodyPr>
          <a:lstStyle/>
          <a:p>
            <a:r>
              <a:rPr lang="de-DE" sz="4400" dirty="0" smtClean="0">
                <a:solidFill>
                  <a:schemeClr val="bg1"/>
                </a:solidFill>
              </a:rPr>
              <a:t>Grundsätzlich auf alle Fälle hilfreich: </a:t>
            </a:r>
            <a:endParaRPr lang="de-DE" sz="4400" dirty="0">
              <a:solidFill>
                <a:schemeClr val="bg1"/>
              </a:solidFill>
            </a:endParaRPr>
          </a:p>
        </p:txBody>
      </p:sp>
    </p:spTree>
    <p:extLst>
      <p:ext uri="{BB962C8B-B14F-4D97-AF65-F5344CB8AC3E}">
        <p14:creationId xmlns:p14="http://schemas.microsoft.com/office/powerpoint/2010/main" val="111443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52424" y="467975"/>
            <a:ext cx="10858501" cy="5755422"/>
          </a:xfrm>
          <a:prstGeom prst="rect">
            <a:avLst/>
          </a:prstGeom>
        </p:spPr>
        <p:txBody>
          <a:bodyPr wrap="square">
            <a:spAutoFit/>
          </a:bodyPr>
          <a:lstStyle/>
          <a:p>
            <a:pPr>
              <a:spcAft>
                <a:spcPts val="0"/>
              </a:spcAft>
            </a:pPr>
            <a:r>
              <a:rPr lang="de-DE" sz="4400" dirty="0">
                <a:solidFill>
                  <a:srgbClr val="000000"/>
                </a:solidFill>
                <a:latin typeface="Calibri" panose="020F0502020204030204" pitchFamily="34" charset="0"/>
                <a:ea typeface="Arial Unicode MS"/>
                <a:cs typeface="Arial Unicode MS"/>
              </a:rPr>
              <a:t>Wenn Menschen gewohnt sind, die Kontrolle zu haben:</a:t>
            </a:r>
            <a:endParaRPr lang="de-DE" sz="44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Überlegen </a:t>
            </a:r>
            <a:r>
              <a:rPr lang="de-DE" sz="2800" dirty="0">
                <a:solidFill>
                  <a:srgbClr val="000000"/>
                </a:solidFill>
                <a:latin typeface="Calibri" panose="020F0502020204030204" pitchFamily="34" charset="0"/>
                <a:ea typeface="Arial Unicode MS"/>
                <a:cs typeface="Arial Unicode MS"/>
              </a:rPr>
              <a:t>wie Menschen essen schaffen können, dass sie eben nicht alles regeln und bestimmen </a:t>
            </a:r>
            <a:r>
              <a:rPr lang="de-DE" sz="2800" dirty="0" smtClean="0">
                <a:solidFill>
                  <a:srgbClr val="000000"/>
                </a:solidFill>
                <a:latin typeface="Calibri" panose="020F0502020204030204" pitchFamily="34" charset="0"/>
                <a:ea typeface="Arial Unicode MS"/>
                <a:cs typeface="Arial Unicode MS"/>
              </a:rPr>
              <a:t>, können </a:t>
            </a:r>
            <a:r>
              <a:rPr lang="de-DE" sz="2800" dirty="0">
                <a:solidFill>
                  <a:srgbClr val="000000"/>
                </a:solidFill>
                <a:latin typeface="Calibri" panose="020F0502020204030204" pitchFamily="34" charset="0"/>
                <a:ea typeface="Arial Unicode MS"/>
                <a:cs typeface="Arial Unicode MS"/>
              </a:rPr>
              <a:t>sie dazu </a:t>
            </a:r>
            <a:r>
              <a:rPr lang="de-DE" sz="2800" dirty="0" smtClean="0">
                <a:solidFill>
                  <a:srgbClr val="000000"/>
                </a:solidFill>
                <a:latin typeface="Calibri" panose="020F0502020204030204" pitchFamily="34" charset="0"/>
                <a:ea typeface="Arial Unicode MS"/>
                <a:cs typeface="Arial Unicode MS"/>
              </a:rPr>
              <a:t>„Modell“ </a:t>
            </a:r>
            <a:r>
              <a:rPr lang="de-DE" sz="2800" dirty="0">
                <a:solidFill>
                  <a:srgbClr val="000000"/>
                </a:solidFill>
                <a:latin typeface="Calibri" panose="020F0502020204030204" pitchFamily="34" charset="0"/>
                <a:ea typeface="Arial Unicode MS"/>
                <a:cs typeface="Arial Unicode MS"/>
              </a:rPr>
              <a:t>sein? </a:t>
            </a:r>
            <a:endParaRPr lang="de-DE" sz="28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Wie </a:t>
            </a:r>
            <a:r>
              <a:rPr lang="de-DE" sz="2800" dirty="0">
                <a:solidFill>
                  <a:srgbClr val="000000"/>
                </a:solidFill>
                <a:latin typeface="Calibri" panose="020F0502020204030204" pitchFamily="34" charset="0"/>
                <a:ea typeface="Arial Unicode MS"/>
                <a:cs typeface="Arial Unicode MS"/>
              </a:rPr>
              <a:t>schaffen sie es Kontrolle abzugeben, ohne dabei unterzugehen.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smtClean="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Auf </a:t>
            </a:r>
            <a:r>
              <a:rPr lang="de-DE" sz="2800" dirty="0">
                <a:solidFill>
                  <a:srgbClr val="000000"/>
                </a:solidFill>
                <a:latin typeface="Calibri" panose="020F0502020204030204" pitchFamily="34" charset="0"/>
                <a:ea typeface="Arial Unicode MS"/>
                <a:cs typeface="Arial Unicode MS"/>
              </a:rPr>
              <a:t>Feldern konzentrieren, die die Menschen trotz des Todes,  tatsächlich noch unter Kontrolle/Einfluss haben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Kleinen Beispiele von Selbstwirksamkeit der Trauernden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99374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1000"/>
                                        <p:tgtEl>
                                          <p:spTgt spid="2">
                                            <p:txEl>
                                              <p:pRg st="4" end="4"/>
                                            </p:txEl>
                                          </p:spTgt>
                                        </p:tgtEl>
                                      </p:cBhvr>
                                    </p:animEffect>
                                    <p:anim calcmode="lin" valueType="num">
                                      <p:cBhvr>
                                        <p:cTn id="2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1000"/>
                                        <p:tgtEl>
                                          <p:spTgt spid="2">
                                            <p:txEl>
                                              <p:pRg st="5" end="5"/>
                                            </p:txEl>
                                          </p:spTgt>
                                        </p:tgtEl>
                                      </p:cBhvr>
                                    </p:animEffect>
                                    <p:anim calcmode="lin" valueType="num">
                                      <p:cBhvr>
                                        <p:cTn id="2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1000"/>
                                        <p:tgtEl>
                                          <p:spTgt spid="2">
                                            <p:txEl>
                                              <p:pRg st="6" end="6"/>
                                            </p:txEl>
                                          </p:spTgt>
                                        </p:tgtEl>
                                      </p:cBhvr>
                                    </p:animEffect>
                                    <p:anim calcmode="lin" valueType="num">
                                      <p:cBhvr>
                                        <p:cTn id="3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Effect transition="in" filter="fade">
                                      <p:cBhvr>
                                        <p:cTn id="34" dur="1000"/>
                                        <p:tgtEl>
                                          <p:spTgt spid="2">
                                            <p:txEl>
                                              <p:pRg st="7" end="7"/>
                                            </p:txEl>
                                          </p:spTgt>
                                        </p:tgtEl>
                                      </p:cBhvr>
                                    </p:animEffect>
                                    <p:anim calcmode="lin" valueType="num">
                                      <p:cBhvr>
                                        <p:cTn id="3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Effect transition="in" filter="fade">
                                      <p:cBhvr>
                                        <p:cTn id="39" dur="1000"/>
                                        <p:tgtEl>
                                          <p:spTgt spid="2">
                                            <p:txEl>
                                              <p:pRg st="8" end="8"/>
                                            </p:txEl>
                                          </p:spTgt>
                                        </p:tgtEl>
                                      </p:cBhvr>
                                    </p:animEffect>
                                    <p:anim calcmode="lin" valueType="num">
                                      <p:cBhvr>
                                        <p:cTn id="40"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47651" y="525959"/>
            <a:ext cx="11725274" cy="3170099"/>
          </a:xfrm>
          <a:prstGeom prst="rect">
            <a:avLst/>
          </a:prstGeom>
        </p:spPr>
        <p:txBody>
          <a:bodyPr wrap="square">
            <a:spAutoFit/>
          </a:bodyPr>
          <a:lstStyle/>
          <a:p>
            <a:pPr>
              <a:spcAft>
                <a:spcPts val="0"/>
              </a:spcAft>
            </a:pPr>
            <a:r>
              <a:rPr lang="de-DE" sz="4400" dirty="0">
                <a:solidFill>
                  <a:srgbClr val="000000"/>
                </a:solidFill>
                <a:latin typeface="Calibri" panose="020F0502020204030204" pitchFamily="34" charset="0"/>
                <a:ea typeface="Arial Unicode MS"/>
                <a:cs typeface="Arial Unicode MS"/>
              </a:rPr>
              <a:t>Wenn Menschen gewohnt, alles mit sich selbst auszumachen:</a:t>
            </a:r>
            <a:endParaRPr lang="de-DE" sz="44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Ermutigen</a:t>
            </a:r>
            <a:r>
              <a:rPr lang="de-DE" sz="2800" dirty="0">
                <a:solidFill>
                  <a:srgbClr val="000000"/>
                </a:solidFill>
                <a:latin typeface="Calibri" panose="020F0502020204030204" pitchFamily="34" charset="0"/>
                <a:ea typeface="Arial Unicode MS"/>
                <a:cs typeface="Arial Unicode MS"/>
              </a:rPr>
              <a:t>,  etwas Neues zu probieren</a:t>
            </a:r>
            <a:endParaRPr lang="de-DE" sz="2800" dirty="0">
              <a:solidFill>
                <a:srgbClr val="000000"/>
              </a:solidFill>
              <a:latin typeface="Helvetica Neue"/>
              <a:ea typeface="Arial Unicode MS"/>
              <a:cs typeface="Arial Unicode MS"/>
            </a:endParaRPr>
          </a:p>
          <a:p>
            <a:pPr>
              <a:spcAft>
                <a:spcPts val="0"/>
              </a:spcAft>
            </a:pPr>
            <a:endParaRPr lang="en-US" sz="2800" dirty="0" smtClean="0">
              <a:solidFill>
                <a:srgbClr val="000000"/>
              </a:solidFill>
              <a:latin typeface="Calibri" panose="020F0502020204030204" pitchFamily="34" charset="0"/>
              <a:ea typeface="Arial Unicode MS"/>
              <a:cs typeface="Arial Unicode MS"/>
            </a:endParaRPr>
          </a:p>
          <a:p>
            <a:pPr>
              <a:spcAft>
                <a:spcPts val="0"/>
              </a:spcAft>
            </a:pPr>
            <a:r>
              <a:rPr lang="en-US" sz="2800" dirty="0" err="1" smtClean="0">
                <a:solidFill>
                  <a:srgbClr val="000000"/>
                </a:solidFill>
                <a:latin typeface="Calibri" panose="020F0502020204030204" pitchFamily="34" charset="0"/>
                <a:ea typeface="Arial Unicode MS"/>
                <a:cs typeface="Arial Unicode MS"/>
              </a:rPr>
              <a:t>Pausen</a:t>
            </a:r>
            <a:r>
              <a:rPr lang="en-US" sz="2800" dirty="0" smtClean="0">
                <a:solidFill>
                  <a:srgbClr val="000000"/>
                </a:solidFill>
                <a:latin typeface="Calibri" panose="020F0502020204030204" pitchFamily="34" charset="0"/>
                <a:ea typeface="Arial Unicode MS"/>
                <a:cs typeface="Arial Unicode MS"/>
              </a:rPr>
              <a:t> </a:t>
            </a:r>
            <a:r>
              <a:rPr lang="de-DE" sz="2800" dirty="0">
                <a:solidFill>
                  <a:srgbClr val="000000"/>
                </a:solidFill>
                <a:latin typeface="Calibri" panose="020F0502020204030204" pitchFamily="34" charset="0"/>
                <a:ea typeface="Arial Unicode MS"/>
                <a:cs typeface="Arial Unicode MS"/>
              </a:rPr>
              <a:t>gönnen vom Gewohnten „ich kann und muss da alleine durch“</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3683861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1000"/>
                                        <p:tgtEl>
                                          <p:spTgt spid="2">
                                            <p:txEl>
                                              <p:pRg st="4" end="4"/>
                                            </p:txEl>
                                          </p:spTgt>
                                        </p:tgtEl>
                                      </p:cBhvr>
                                    </p:animEffect>
                                    <p:anim calcmode="lin" valueType="num">
                                      <p:cBhvr>
                                        <p:cTn id="2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41745" y="504600"/>
            <a:ext cx="11453091" cy="4862870"/>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Zur Facette: Wirklichkeit/Realisieren</a:t>
            </a:r>
            <a:endParaRPr lang="de-DE" sz="4400" dirty="0">
              <a:solidFill>
                <a:srgbClr val="000000"/>
              </a:solidFill>
              <a:latin typeface="Helvetica Neue"/>
              <a:ea typeface="Arial Unicode MS"/>
              <a:cs typeface="Arial Unicode MS"/>
            </a:endParaRPr>
          </a:p>
          <a:p>
            <a:pPr algn="ctr">
              <a:spcAft>
                <a:spcPts val="0"/>
              </a:spcAft>
            </a:pPr>
            <a:r>
              <a:rPr lang="de-DE" sz="4000" b="1" dirty="0">
                <a:solidFill>
                  <a:srgbClr val="000000"/>
                </a:solidFill>
                <a:latin typeface="Calibri" panose="020F0502020204030204" pitchFamily="34" charset="0"/>
                <a:ea typeface="Arial Unicode MS"/>
                <a:cs typeface="Arial Unicode MS"/>
              </a:rPr>
              <a:t>Grundsatz: </a:t>
            </a:r>
            <a:r>
              <a:rPr lang="de-DE" sz="4000" b="1" dirty="0" smtClean="0">
                <a:solidFill>
                  <a:srgbClr val="000000"/>
                </a:solidFill>
                <a:latin typeface="Calibri" panose="020F0502020204030204" pitchFamily="34" charset="0"/>
                <a:ea typeface="Arial Unicode MS"/>
                <a:cs typeface="Arial Unicode MS"/>
              </a:rPr>
              <a:t>„Die </a:t>
            </a:r>
            <a:r>
              <a:rPr lang="de-DE" sz="4000" b="1" dirty="0">
                <a:solidFill>
                  <a:srgbClr val="000000"/>
                </a:solidFill>
                <a:latin typeface="Calibri" panose="020F0502020204030204" pitchFamily="34" charset="0"/>
                <a:ea typeface="Arial Unicode MS"/>
                <a:cs typeface="Arial Unicode MS"/>
              </a:rPr>
              <a:t>Wirklichkeit mit allen Sinnen begreifen“</a:t>
            </a:r>
            <a:endParaRPr lang="de-DE" sz="4000" b="1"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6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Aufbahren </a:t>
            </a:r>
            <a:r>
              <a:rPr lang="de-DE" sz="2800" dirty="0" smtClean="0">
                <a:solidFill>
                  <a:srgbClr val="000000"/>
                </a:solidFill>
                <a:latin typeface="Calibri" panose="020F0502020204030204" pitchFamily="34" charset="0"/>
                <a:ea typeface="Arial Unicode MS"/>
                <a:cs typeface="Arial Unicode MS"/>
              </a:rPr>
              <a:t>?</a:t>
            </a:r>
          </a:p>
          <a:p>
            <a:pPr>
              <a:spcAft>
                <a:spcPts val="0"/>
              </a:spcAft>
            </a:pPr>
            <a:r>
              <a:rPr lang="de-DE" sz="2800" dirty="0" smtClean="0">
                <a:solidFill>
                  <a:srgbClr val="000000"/>
                </a:solidFill>
                <a:latin typeface="Calibri" panose="020F0502020204030204" pitchFamily="34" charset="0"/>
                <a:ea typeface="Arial Unicode MS"/>
                <a:cs typeface="Arial Unicode MS"/>
              </a:rPr>
              <a:t>Abschied </a:t>
            </a:r>
            <a:r>
              <a:rPr lang="de-DE" sz="2800" dirty="0">
                <a:solidFill>
                  <a:srgbClr val="000000"/>
                </a:solidFill>
                <a:latin typeface="Calibri" panose="020F0502020204030204" pitchFamily="34" charset="0"/>
                <a:ea typeface="Arial Unicode MS"/>
                <a:cs typeface="Arial Unicode MS"/>
              </a:rPr>
              <a:t>nehmen?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Beerdigung?</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Alles ansprechen, wo die Wirklichkeit des Todes ins Bewusstsein kommt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Begreifen: Grabpflege  …</a:t>
            </a:r>
            <a:endParaRPr lang="de-DE" sz="2800" dirty="0">
              <a:solidFill>
                <a:srgbClr val="000000"/>
              </a:solidFill>
              <a:latin typeface="Helvetica Neue"/>
              <a:ea typeface="Arial Unicode MS"/>
              <a:cs typeface="Arial Unicode MS"/>
            </a:endParaRPr>
          </a:p>
          <a:p>
            <a:r>
              <a:rPr lang="en-US" sz="2800" dirty="0" err="1">
                <a:solidFill>
                  <a:schemeClr val="bg1"/>
                </a:solidFill>
                <a:latin typeface="Calibri" panose="020F0502020204030204" pitchFamily="34" charset="0"/>
                <a:ea typeface="Arial Unicode MS"/>
              </a:rPr>
              <a:t>Musik</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vom</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Verstorbenen</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spielen</a:t>
            </a:r>
            <a:r>
              <a:rPr lang="en-US" sz="2800" dirty="0">
                <a:solidFill>
                  <a:schemeClr val="bg1"/>
                </a:solidFill>
                <a:latin typeface="Calibri" panose="020F0502020204030204" pitchFamily="34" charset="0"/>
                <a:ea typeface="Arial Unicode MS"/>
              </a:rPr>
              <a:t> …</a:t>
            </a:r>
            <a:endParaRPr lang="de-DE" sz="2800" dirty="0">
              <a:solidFill>
                <a:schemeClr val="bg1"/>
              </a:solidFill>
            </a:endParaRPr>
          </a:p>
        </p:txBody>
      </p:sp>
    </p:spTree>
    <p:extLst>
      <p:ext uri="{BB962C8B-B14F-4D97-AF65-F5344CB8AC3E}">
        <p14:creationId xmlns:p14="http://schemas.microsoft.com/office/powerpoint/2010/main" val="3107438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fade">
                                      <p:cBhvr>
                                        <p:cTn id="36" dur="1000"/>
                                        <p:tgtEl>
                                          <p:spTgt spid="2">
                                            <p:txEl>
                                              <p:pRg st="5" end="5"/>
                                            </p:txEl>
                                          </p:spTgt>
                                        </p:tgtEl>
                                      </p:cBhvr>
                                    </p:animEffect>
                                    <p:anim calcmode="lin" valueType="num">
                                      <p:cBhvr>
                                        <p:cTn id="3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fade">
                                      <p:cBhvr>
                                        <p:cTn id="41" dur="1000"/>
                                        <p:tgtEl>
                                          <p:spTgt spid="2">
                                            <p:txEl>
                                              <p:pRg st="6" end="6"/>
                                            </p:txEl>
                                          </p:spTgt>
                                        </p:tgtEl>
                                      </p:cBhvr>
                                    </p:animEffect>
                                    <p:anim calcmode="lin" valueType="num">
                                      <p:cBhvr>
                                        <p:cTn id="42"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7" end="7"/>
                                            </p:txEl>
                                          </p:spTgt>
                                        </p:tgtEl>
                                        <p:attrNameLst>
                                          <p:attrName>style.visibility</p:attrName>
                                        </p:attrNameLst>
                                      </p:cBhvr>
                                      <p:to>
                                        <p:strVal val="visible"/>
                                      </p:to>
                                    </p:set>
                                    <p:animEffect transition="in" filter="fade">
                                      <p:cBhvr>
                                        <p:cTn id="46" dur="1000"/>
                                        <p:tgtEl>
                                          <p:spTgt spid="2">
                                            <p:txEl>
                                              <p:pRg st="7" end="7"/>
                                            </p:txEl>
                                          </p:spTgt>
                                        </p:tgtEl>
                                      </p:cBhvr>
                                    </p:animEffect>
                                    <p:anim calcmode="lin" valueType="num">
                                      <p:cBhvr>
                                        <p:cTn id="4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Effect transition="in" filter="fade">
                                      <p:cBhvr>
                                        <p:cTn id="51" dur="1000"/>
                                        <p:tgtEl>
                                          <p:spTgt spid="2">
                                            <p:txEl>
                                              <p:pRg st="8" end="8"/>
                                            </p:txEl>
                                          </p:spTgt>
                                        </p:tgtEl>
                                      </p:cBhvr>
                                    </p:animEffect>
                                    <p:anim calcmode="lin" valueType="num">
                                      <p:cBhvr>
                                        <p:cTn id="5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60219" y="465338"/>
            <a:ext cx="11074399" cy="5940088"/>
          </a:xfrm>
          <a:prstGeom prst="rect">
            <a:avLst/>
          </a:prstGeom>
        </p:spPr>
        <p:txBody>
          <a:bodyPr wrap="square">
            <a:spAutoFit/>
          </a:bodyPr>
          <a:lstStyle/>
          <a:p>
            <a:pPr>
              <a:spcAft>
                <a:spcPts val="0"/>
              </a:spcAft>
            </a:pPr>
            <a:r>
              <a:rPr lang="de-DE" sz="2800" b="1" i="1" u="sng" dirty="0">
                <a:solidFill>
                  <a:srgbClr val="000000"/>
                </a:solidFill>
                <a:latin typeface="Calibri" panose="020F0502020204030204" pitchFamily="34" charset="0"/>
                <a:ea typeface="Arial Unicode MS"/>
                <a:cs typeface="Arial Unicode MS"/>
              </a:rPr>
              <a:t>Übung:</a:t>
            </a:r>
            <a:endParaRPr lang="de-DE" sz="2800" b="1" u="sng" dirty="0">
              <a:solidFill>
                <a:srgbClr val="000000"/>
              </a:solidFill>
              <a:latin typeface="Helvetica Neue"/>
              <a:ea typeface="Arial Unicode MS"/>
              <a:cs typeface="Arial Unicode MS"/>
            </a:endParaRPr>
          </a:p>
          <a:p>
            <a:pPr>
              <a:spcAft>
                <a:spcPts val="0"/>
              </a:spcAft>
            </a:pPr>
            <a:r>
              <a:rPr lang="de-DE" sz="2800" b="1" i="1" u="sng" dirty="0">
                <a:solidFill>
                  <a:srgbClr val="000000"/>
                </a:solidFill>
                <a:latin typeface="Calibri" panose="020F0502020204030204" pitchFamily="34" charset="0"/>
                <a:ea typeface="Arial Unicode MS"/>
                <a:cs typeface="Arial Unicode MS"/>
              </a:rPr>
              <a:t>Wünsche für den Abschied</a:t>
            </a:r>
            <a:endParaRPr lang="de-DE" sz="2800" b="1" u="sng" dirty="0">
              <a:solidFill>
                <a:srgbClr val="000000"/>
              </a:solidFill>
              <a:latin typeface="Helvetica Neue"/>
              <a:ea typeface="Arial Unicode MS"/>
              <a:cs typeface="Arial Unicode MS"/>
            </a:endParaRPr>
          </a:p>
          <a:p>
            <a:pPr>
              <a:spcAft>
                <a:spcPts val="0"/>
              </a:spcAft>
            </a:pPr>
            <a:endParaRPr lang="de-DE" i="1" dirty="0" smtClean="0">
              <a:solidFill>
                <a:srgbClr val="000000"/>
              </a:solidFill>
              <a:latin typeface="Calibri" panose="020F0502020204030204" pitchFamily="34" charset="0"/>
              <a:ea typeface="Arial Unicode MS"/>
              <a:cs typeface="Arial Unicode MS"/>
            </a:endParaRPr>
          </a:p>
          <a:p>
            <a:pPr>
              <a:spcAft>
                <a:spcPts val="0"/>
              </a:spcAft>
            </a:pPr>
            <a:r>
              <a:rPr lang="de-DE" i="1" dirty="0" smtClean="0">
                <a:solidFill>
                  <a:srgbClr val="000000"/>
                </a:solidFill>
                <a:latin typeface="Calibri" panose="020F0502020204030204" pitchFamily="34" charset="0"/>
                <a:ea typeface="Arial Unicode MS"/>
                <a:cs typeface="Arial Unicode MS"/>
              </a:rPr>
              <a:t>Nehmen </a:t>
            </a:r>
            <a:r>
              <a:rPr lang="de-DE" i="1" dirty="0">
                <a:solidFill>
                  <a:srgbClr val="000000"/>
                </a:solidFill>
                <a:latin typeface="Calibri" panose="020F0502020204030204" pitchFamily="34" charset="0"/>
                <a:ea typeface="Arial Unicode MS"/>
                <a:cs typeface="Arial Unicode MS"/>
              </a:rPr>
              <a:t>Sie ein Blatt Papier und schreiben Sie auf, was ihnen wichtig wäre, wenn jemand anderer stirbt. Sie können frei fantasieren…</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Soll er nicht allein sein… </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Soll etwas </a:t>
            </a:r>
            <a:r>
              <a:rPr lang="de-DE" i="1" dirty="0" err="1">
                <a:solidFill>
                  <a:srgbClr val="000000"/>
                </a:solidFill>
                <a:latin typeface="Calibri" panose="020F0502020204030204" pitchFamily="34" charset="0"/>
                <a:ea typeface="Arial Unicode MS"/>
                <a:cs typeface="Arial Unicode MS"/>
              </a:rPr>
              <a:t>Religiö</a:t>
            </a:r>
            <a:r>
              <a:rPr lang="fr-FR" i="1" dirty="0">
                <a:solidFill>
                  <a:srgbClr val="000000"/>
                </a:solidFill>
                <a:latin typeface="Calibri" panose="020F0502020204030204" pitchFamily="34" charset="0"/>
                <a:ea typeface="Arial Unicode MS"/>
                <a:cs typeface="Arial Unicode MS"/>
              </a:rPr>
              <a:t>ses, Spirituelles </a:t>
            </a:r>
            <a:r>
              <a:rPr lang="fr-FR" i="1" dirty="0" err="1">
                <a:solidFill>
                  <a:srgbClr val="000000"/>
                </a:solidFill>
                <a:latin typeface="Calibri" panose="020F0502020204030204" pitchFamily="34" charset="0"/>
                <a:ea typeface="Arial Unicode MS"/>
                <a:cs typeface="Arial Unicode MS"/>
              </a:rPr>
              <a:t>passieren</a:t>
            </a:r>
            <a:r>
              <a:rPr lang="fr-FR" i="1" dirty="0">
                <a:solidFill>
                  <a:srgbClr val="000000"/>
                </a:solidFill>
                <a:latin typeface="Calibri" panose="020F0502020204030204" pitchFamily="34" charset="0"/>
                <a:ea typeface="Arial Unicode MS"/>
                <a:cs typeface="Arial Unicode MS"/>
              </a:rPr>
              <a:t>   </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Würden Sie keine Abschiedsworte sagen…</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Und wenn jemand gestorben ist, was würden Sie dann tun wollen… </a:t>
            </a:r>
            <a:endParaRPr lang="de-DE" sz="1600" dirty="0">
              <a:solidFill>
                <a:srgbClr val="000000"/>
              </a:solidFill>
              <a:latin typeface="Helvetica Neue"/>
              <a:ea typeface="Arial Unicode MS"/>
              <a:cs typeface="Arial Unicode MS"/>
            </a:endParaRPr>
          </a:p>
          <a:p>
            <a:pPr>
              <a:spcAft>
                <a:spcPts val="0"/>
              </a:spcAft>
            </a:pPr>
            <a:r>
              <a:rPr lang="da-DK" i="1" dirty="0">
                <a:solidFill>
                  <a:srgbClr val="000000"/>
                </a:solidFill>
                <a:latin typeface="Calibri" panose="020F0502020204030204" pitchFamily="34" charset="0"/>
                <a:ea typeface="Arial Unicode MS"/>
                <a:cs typeface="Arial Unicode MS"/>
              </a:rPr>
              <a:t>Musik, Stille</a:t>
            </a:r>
            <a:r>
              <a:rPr lang="de-DE" i="1" dirty="0">
                <a:solidFill>
                  <a:srgbClr val="000000"/>
                </a:solidFill>
                <a:latin typeface="Calibri" panose="020F0502020204030204" pitchFamily="34" charset="0"/>
                <a:ea typeface="Arial Unicode MS"/>
                <a:cs typeface="Arial Unicode MS"/>
              </a:rPr>
              <a:t>, Blumen, Kerzen, Gebete…</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Wenn Sie die Wunschvorstellungen aufgeschrieben haben machen sie eine Pause</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Zweite Teil der Übung:</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Lesen Sie ihre Aufzeichnungen, und lassen sie ihre Fantasie frei schweifen, </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Suchen Sie Fantasiebilder, in denen, der Mensch der nicht mehr lebt, in seinem Sterben etwas von dem erlebt haben könnte, was sie  ihm wünschen.</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Suchen Sie auch im Inneren nach Bildern, in denen sie den Verstorbenen die Liebe und Zärtlichkeit, die sie empfinden zeigen und leben </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Sie können in ihrer Fantasie alles tun und erleben, was in der Realität nicht möglich war, die einzige Bedingung dafür ist: dass sie den Tod als Tatsache akzeptieren</a:t>
            </a:r>
            <a:endParaRPr lang="de-DE" sz="1600"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 </a:t>
            </a:r>
            <a:endParaRPr lang="de-DE" sz="16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67817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Effect transition="in" filter="fade">
                                      <p:cBhvr>
                                        <p:cTn id="49" dur="1000"/>
                                        <p:tgtEl>
                                          <p:spTgt spid="2">
                                            <p:txEl>
                                              <p:pRg st="9" end="9"/>
                                            </p:txEl>
                                          </p:spTgt>
                                        </p:tgtEl>
                                      </p:cBhvr>
                                    </p:animEffect>
                                    <p:anim calcmode="lin" valueType="num">
                                      <p:cBhvr>
                                        <p:cTn id="50"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9" end="9"/>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
                                            <p:txEl>
                                              <p:pRg st="10" end="10"/>
                                            </p:txEl>
                                          </p:spTgt>
                                        </p:tgtEl>
                                        <p:attrNameLst>
                                          <p:attrName>style.visibility</p:attrName>
                                        </p:attrNameLst>
                                      </p:cBhvr>
                                      <p:to>
                                        <p:strVal val="visible"/>
                                      </p:to>
                                    </p:set>
                                    <p:animEffect transition="in" filter="fade">
                                      <p:cBhvr>
                                        <p:cTn id="54" dur="1000"/>
                                        <p:tgtEl>
                                          <p:spTgt spid="2">
                                            <p:txEl>
                                              <p:pRg st="10" end="10"/>
                                            </p:txEl>
                                          </p:spTgt>
                                        </p:tgtEl>
                                      </p:cBhvr>
                                    </p:animEffect>
                                    <p:anim calcmode="lin" valueType="num">
                                      <p:cBhvr>
                                        <p:cTn id="5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Effect transition="in" filter="fade">
                                      <p:cBhvr>
                                        <p:cTn id="59" dur="1000"/>
                                        <p:tgtEl>
                                          <p:spTgt spid="2">
                                            <p:txEl>
                                              <p:pRg st="11" end="11"/>
                                            </p:txEl>
                                          </p:spTgt>
                                        </p:tgtEl>
                                      </p:cBhvr>
                                    </p:animEffect>
                                    <p:anim calcmode="lin" valueType="num">
                                      <p:cBhvr>
                                        <p:cTn id="60"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61"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2">
                                            <p:txEl>
                                              <p:pRg st="12" end="12"/>
                                            </p:txEl>
                                          </p:spTgt>
                                        </p:tgtEl>
                                        <p:attrNameLst>
                                          <p:attrName>style.visibility</p:attrName>
                                        </p:attrNameLst>
                                      </p:cBhvr>
                                      <p:to>
                                        <p:strVal val="visible"/>
                                      </p:to>
                                    </p:set>
                                    <p:animEffect transition="in" filter="fade">
                                      <p:cBhvr>
                                        <p:cTn id="64" dur="1000"/>
                                        <p:tgtEl>
                                          <p:spTgt spid="2">
                                            <p:txEl>
                                              <p:pRg st="12" end="12"/>
                                            </p:txEl>
                                          </p:spTgt>
                                        </p:tgtEl>
                                      </p:cBhvr>
                                    </p:animEffect>
                                    <p:anim calcmode="lin" valueType="num">
                                      <p:cBhvr>
                                        <p:cTn id="65"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66"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2">
                                            <p:txEl>
                                              <p:pRg st="13" end="13"/>
                                            </p:txEl>
                                          </p:spTgt>
                                        </p:tgtEl>
                                        <p:attrNameLst>
                                          <p:attrName>style.visibility</p:attrName>
                                        </p:attrNameLst>
                                      </p:cBhvr>
                                      <p:to>
                                        <p:strVal val="visible"/>
                                      </p:to>
                                    </p:set>
                                    <p:animEffect transition="in" filter="fade">
                                      <p:cBhvr>
                                        <p:cTn id="69" dur="1000"/>
                                        <p:tgtEl>
                                          <p:spTgt spid="2">
                                            <p:txEl>
                                              <p:pRg st="13" end="13"/>
                                            </p:txEl>
                                          </p:spTgt>
                                        </p:tgtEl>
                                      </p:cBhvr>
                                    </p:animEffect>
                                    <p:anim calcmode="lin" valueType="num">
                                      <p:cBhvr>
                                        <p:cTn id="70"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71"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2">
                                            <p:txEl>
                                              <p:pRg st="14" end="14"/>
                                            </p:txEl>
                                          </p:spTgt>
                                        </p:tgtEl>
                                        <p:attrNameLst>
                                          <p:attrName>style.visibility</p:attrName>
                                        </p:attrNameLst>
                                      </p:cBhvr>
                                      <p:to>
                                        <p:strVal val="visible"/>
                                      </p:to>
                                    </p:set>
                                    <p:animEffect transition="in" filter="fade">
                                      <p:cBhvr>
                                        <p:cTn id="74" dur="1000"/>
                                        <p:tgtEl>
                                          <p:spTgt spid="2">
                                            <p:txEl>
                                              <p:pRg st="14" end="14"/>
                                            </p:txEl>
                                          </p:spTgt>
                                        </p:tgtEl>
                                      </p:cBhvr>
                                    </p:animEffect>
                                    <p:anim calcmode="lin" valueType="num">
                                      <p:cBhvr>
                                        <p:cTn id="75"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76" dur="10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8618" y="276822"/>
            <a:ext cx="11739418" cy="6278642"/>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Zur Facette: Gefühle</a:t>
            </a:r>
            <a:endParaRPr lang="de-DE" sz="4400" b="1" u="sng" dirty="0">
              <a:solidFill>
                <a:srgbClr val="000000"/>
              </a:solidFill>
              <a:latin typeface="Helvetica Neue"/>
              <a:ea typeface="Arial Unicode MS"/>
              <a:cs typeface="Arial Unicode MS"/>
            </a:endParaRPr>
          </a:p>
          <a:p>
            <a:pPr>
              <a:spcAft>
                <a:spcPts val="0"/>
              </a:spcAft>
            </a:pPr>
            <a:r>
              <a:rPr lang="de-DE" sz="3600" dirty="0" smtClean="0">
                <a:solidFill>
                  <a:srgbClr val="000000"/>
                </a:solidFill>
                <a:latin typeface="Calibri" panose="020F0502020204030204" pitchFamily="34" charset="0"/>
                <a:ea typeface="Arial Unicode MS"/>
                <a:cs typeface="Arial Unicode MS"/>
              </a:rPr>
              <a:t>Grundsätze: </a:t>
            </a:r>
          </a:p>
          <a:p>
            <a:pPr marL="571500" indent="-571500">
              <a:spcAft>
                <a:spcPts val="0"/>
              </a:spcAft>
              <a:buFontTx/>
              <a:buChar char="-"/>
            </a:pPr>
            <a:r>
              <a:rPr lang="de-DE" sz="3600" dirty="0" smtClean="0">
                <a:solidFill>
                  <a:srgbClr val="000000"/>
                </a:solidFill>
                <a:latin typeface="Calibri" panose="020F0502020204030204" pitchFamily="34" charset="0"/>
                <a:ea typeface="Arial Unicode MS"/>
                <a:cs typeface="Arial Unicode MS"/>
              </a:rPr>
              <a:t>Ermutigen </a:t>
            </a:r>
            <a:r>
              <a:rPr lang="de-DE" sz="3600" dirty="0">
                <a:solidFill>
                  <a:srgbClr val="000000"/>
                </a:solidFill>
                <a:latin typeface="Calibri" panose="020F0502020204030204" pitchFamily="34" charset="0"/>
                <a:ea typeface="Arial Unicode MS"/>
                <a:cs typeface="Arial Unicode MS"/>
              </a:rPr>
              <a:t>Gefühle erst einmal zu zulassen oder auch </a:t>
            </a:r>
            <a:r>
              <a:rPr lang="de-DE" sz="3600" dirty="0" smtClean="0">
                <a:solidFill>
                  <a:srgbClr val="000000"/>
                </a:solidFill>
                <a:latin typeface="Calibri" panose="020F0502020204030204" pitchFamily="34" charset="0"/>
                <a:ea typeface="Arial Unicode MS"/>
                <a:cs typeface="Arial Unicode MS"/>
              </a:rPr>
              <a:t>nicht</a:t>
            </a:r>
            <a:endParaRPr lang="de-DE" sz="3600" dirty="0">
              <a:solidFill>
                <a:srgbClr val="000000"/>
              </a:solidFill>
              <a:latin typeface="Calibri" panose="020F0502020204030204" pitchFamily="34" charset="0"/>
              <a:ea typeface="Arial Unicode MS"/>
              <a:cs typeface="Arial Unicode MS"/>
            </a:endParaRPr>
          </a:p>
          <a:p>
            <a:pPr marL="571500" indent="-571500">
              <a:spcAft>
                <a:spcPts val="0"/>
              </a:spcAft>
              <a:buFontTx/>
              <a:buChar char="-"/>
            </a:pPr>
            <a:r>
              <a:rPr lang="de-DE" sz="3600" dirty="0" smtClean="0">
                <a:solidFill>
                  <a:srgbClr val="000000"/>
                </a:solidFill>
                <a:latin typeface="Calibri" panose="020F0502020204030204" pitchFamily="34" charset="0"/>
                <a:ea typeface="Arial Unicode MS"/>
                <a:cs typeface="Arial Unicode MS"/>
              </a:rPr>
              <a:t>Keine Wertung der Gefühle  </a:t>
            </a:r>
            <a:endParaRPr lang="de-DE" sz="3600" dirty="0">
              <a:solidFill>
                <a:srgbClr val="000000"/>
              </a:solidFill>
              <a:latin typeface="Helvetica Neue"/>
              <a:ea typeface="Arial Unicode MS"/>
              <a:cs typeface="Arial Unicode MS"/>
            </a:endParaRPr>
          </a:p>
          <a:p>
            <a:pPr>
              <a:spcAft>
                <a:spcPts val="0"/>
              </a:spcAft>
            </a:pPr>
            <a:endParaRPr lang="de-DE"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Gefühle </a:t>
            </a:r>
            <a:r>
              <a:rPr lang="de-DE" sz="2800" dirty="0">
                <a:solidFill>
                  <a:srgbClr val="000000"/>
                </a:solidFill>
                <a:latin typeface="Calibri" panose="020F0502020204030204" pitchFamily="34" charset="0"/>
                <a:ea typeface="Arial Unicode MS"/>
                <a:cs typeface="Arial Unicode MS"/>
              </a:rPr>
              <a:t>aus dem „Inneren“, zeigen sich über den Körper: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weinen, schluchzen, lachen, seufzen, schreien, Türen knallen, fluchen</a:t>
            </a:r>
            <a:endParaRPr lang="de-DE" sz="2800"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600" dirty="0">
              <a:solidFill>
                <a:srgbClr val="000000"/>
              </a:solidFill>
              <a:latin typeface="Helvetica Neue"/>
              <a:ea typeface="Arial Unicode MS"/>
              <a:cs typeface="Arial Unicode MS"/>
            </a:endParaRPr>
          </a:p>
          <a:p>
            <a:pPr>
              <a:spcAft>
                <a:spcPts val="0"/>
              </a:spcAft>
            </a:pPr>
            <a:endParaRPr lang="de-DE"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Für </a:t>
            </a:r>
            <a:r>
              <a:rPr lang="de-DE" sz="2800" dirty="0">
                <a:solidFill>
                  <a:srgbClr val="000000"/>
                </a:solidFill>
                <a:latin typeface="Calibri" panose="020F0502020204030204" pitchFamily="34" charset="0"/>
                <a:ea typeface="Arial Unicode MS"/>
                <a:cs typeface="Arial Unicode MS"/>
              </a:rPr>
              <a:t>manche Menschen: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(NICHT FÜR ALLE)</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Über Gefühle sprechen entlastet, sich über Gefühle austauschen kann große Erleichterung bringen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Alles Kreative hilft: Singen… Tanzen… Zeichen…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167812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fade">
                                      <p:cBhvr>
                                        <p:cTn id="35" dur="1000"/>
                                        <p:tgtEl>
                                          <p:spTgt spid="2">
                                            <p:txEl>
                                              <p:pRg st="9" end="9"/>
                                            </p:txEl>
                                          </p:spTgt>
                                        </p:tgtEl>
                                      </p:cBhvr>
                                    </p:animEffect>
                                    <p:anim calcmode="lin" valueType="num">
                                      <p:cBhvr>
                                        <p:cTn id="36"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Effect transition="in" filter="fade">
                                      <p:cBhvr>
                                        <p:cTn id="42" dur="1000"/>
                                        <p:tgtEl>
                                          <p:spTgt spid="2">
                                            <p:txEl>
                                              <p:pRg st="10" end="10"/>
                                            </p:txEl>
                                          </p:spTgt>
                                        </p:tgtEl>
                                      </p:cBhvr>
                                    </p:animEffect>
                                    <p:anim calcmode="lin" valueType="num">
                                      <p:cBhvr>
                                        <p:cTn id="43"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Effect transition="in" filter="fade">
                                      <p:cBhvr>
                                        <p:cTn id="49" dur="1000"/>
                                        <p:tgtEl>
                                          <p:spTgt spid="2">
                                            <p:txEl>
                                              <p:pRg st="11" end="11"/>
                                            </p:txEl>
                                          </p:spTgt>
                                        </p:tgtEl>
                                      </p:cBhvr>
                                    </p:animEffect>
                                    <p:anim calcmode="lin" valueType="num">
                                      <p:cBhvr>
                                        <p:cTn id="50"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
                                            <p:txEl>
                                              <p:pRg st="12" end="12"/>
                                            </p:txEl>
                                          </p:spTgt>
                                        </p:tgtEl>
                                        <p:attrNameLst>
                                          <p:attrName>style.visibility</p:attrName>
                                        </p:attrNameLst>
                                      </p:cBhvr>
                                      <p:to>
                                        <p:strVal val="visible"/>
                                      </p:to>
                                    </p:set>
                                    <p:animEffect transition="in" filter="fade">
                                      <p:cBhvr>
                                        <p:cTn id="54" dur="1000"/>
                                        <p:tgtEl>
                                          <p:spTgt spid="2">
                                            <p:txEl>
                                              <p:pRg st="12" end="12"/>
                                            </p:txEl>
                                          </p:spTgt>
                                        </p:tgtEl>
                                      </p:cBhvr>
                                    </p:animEffect>
                                    <p:anim calcmode="lin" valueType="num">
                                      <p:cBhvr>
                                        <p:cTn id="55"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276226" y="657701"/>
            <a:ext cx="11630024" cy="5078313"/>
          </a:xfrm>
          <a:prstGeom prst="rect">
            <a:avLst/>
          </a:prstGeom>
        </p:spPr>
        <p:txBody>
          <a:bodyPr wrap="square">
            <a:spAutoFit/>
          </a:bodyPr>
          <a:lstStyle/>
          <a:p>
            <a:pPr>
              <a:spcAft>
                <a:spcPts val="0"/>
              </a:spcAft>
            </a:pPr>
            <a:r>
              <a:rPr lang="de-DE" sz="4400" b="1" dirty="0">
                <a:solidFill>
                  <a:srgbClr val="000000"/>
                </a:solidFill>
                <a:latin typeface="Calibri" panose="020F0502020204030204" pitchFamily="34" charset="0"/>
                <a:ea typeface="Arial Unicode MS"/>
                <a:cs typeface="Arial Unicode MS"/>
              </a:rPr>
              <a:t>Starke Gefühle aushalten:</a:t>
            </a:r>
            <a:endParaRPr lang="de-DE" sz="4400" b="1"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Bei starken Seelenschmerz: </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Gibt </a:t>
            </a:r>
            <a:r>
              <a:rPr lang="de-DE" sz="2800" dirty="0">
                <a:solidFill>
                  <a:srgbClr val="000000"/>
                </a:solidFill>
                <a:latin typeface="Calibri" panose="020F0502020204030204" pitchFamily="34" charset="0"/>
                <a:ea typeface="Arial Unicode MS"/>
                <a:cs typeface="Arial Unicode MS"/>
              </a:rPr>
              <a:t>es einen Ort in dem sich der/die Trauernde geschützt fühlt</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Gibt </a:t>
            </a:r>
            <a:r>
              <a:rPr lang="de-DE" sz="2800" dirty="0">
                <a:solidFill>
                  <a:srgbClr val="000000"/>
                </a:solidFill>
                <a:latin typeface="Calibri" panose="020F0502020204030204" pitchFamily="34" charset="0"/>
                <a:ea typeface="Arial Unicode MS"/>
                <a:cs typeface="Arial Unicode MS"/>
              </a:rPr>
              <a:t>es ein Musik Stück dass sie beruhigt, hilft ein T-Shirt des </a:t>
            </a:r>
            <a:r>
              <a:rPr lang="de-DE" sz="2800" dirty="0" smtClean="0">
                <a:solidFill>
                  <a:srgbClr val="000000"/>
                </a:solidFill>
                <a:latin typeface="Calibri" panose="020F0502020204030204" pitchFamily="34" charset="0"/>
                <a:ea typeface="Arial Unicode MS"/>
                <a:cs typeface="Arial Unicode MS"/>
              </a:rPr>
              <a:t>Verstorbenen  oder </a:t>
            </a:r>
            <a:r>
              <a:rPr lang="de-DE" sz="2800" dirty="0">
                <a:solidFill>
                  <a:srgbClr val="000000"/>
                </a:solidFill>
                <a:latin typeface="Calibri" panose="020F0502020204030204" pitchFamily="34" charset="0"/>
                <a:ea typeface="Arial Unicode MS"/>
                <a:cs typeface="Arial Unicode MS"/>
              </a:rPr>
              <a:t>ein </a:t>
            </a:r>
            <a:r>
              <a:rPr lang="de-DE" sz="2800" dirty="0" smtClean="0">
                <a:solidFill>
                  <a:srgbClr val="000000"/>
                </a:solidFill>
                <a:latin typeface="Calibri" panose="020F0502020204030204" pitchFamily="34" charset="0"/>
                <a:ea typeface="Arial Unicode MS"/>
                <a:cs typeface="Arial Unicode MS"/>
              </a:rPr>
              <a:t>„Kuscheltuch</a:t>
            </a:r>
            <a:r>
              <a:rPr lang="de-DE" sz="2800" dirty="0">
                <a:solidFill>
                  <a:srgbClr val="000000"/>
                </a:solidFill>
                <a:latin typeface="Calibri" panose="020F0502020204030204" pitchFamily="34" charset="0"/>
                <a:ea typeface="Arial Unicode MS"/>
                <a:cs typeface="Arial Unicode MS"/>
              </a:rPr>
              <a:t>“ vom Verstorbenen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 </a:t>
            </a:r>
            <a:r>
              <a:rPr lang="de-DE" sz="2800" dirty="0" smtClean="0">
                <a:solidFill>
                  <a:srgbClr val="000000"/>
                </a:solidFill>
                <a:latin typeface="Calibri" panose="020F0502020204030204" pitchFamily="34" charset="0"/>
                <a:ea typeface="Arial Unicode MS"/>
                <a:cs typeface="Arial Unicode MS"/>
              </a:rPr>
              <a:t>- Wie </a:t>
            </a:r>
            <a:r>
              <a:rPr lang="de-DE" sz="2800" dirty="0">
                <a:solidFill>
                  <a:srgbClr val="000000"/>
                </a:solidFill>
                <a:latin typeface="Calibri" panose="020F0502020204030204" pitchFamily="34" charset="0"/>
                <a:ea typeface="Arial Unicode MS"/>
                <a:cs typeface="Arial Unicode MS"/>
              </a:rPr>
              <a:t>sitzt/ liegt der Trauernde lieber: mit Blick aus dem Fenster oder besser mit Blick auf die Wand</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Gibt </a:t>
            </a:r>
            <a:r>
              <a:rPr lang="de-DE" sz="2800" dirty="0">
                <a:solidFill>
                  <a:srgbClr val="000000"/>
                </a:solidFill>
                <a:latin typeface="Calibri" panose="020F0502020204030204" pitchFamily="34" charset="0"/>
                <a:ea typeface="Arial Unicode MS"/>
                <a:cs typeface="Arial Unicode MS"/>
              </a:rPr>
              <a:t>es ein inneres Bild zum Beispiel von einem Strand, einem Wald… das Kraft gibt</a:t>
            </a:r>
            <a:endParaRPr lang="de-DE" sz="2800" dirty="0">
              <a:solidFill>
                <a:srgbClr val="000000"/>
              </a:solidFill>
              <a:latin typeface="Helvetica Neue"/>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 Bewusstes </a:t>
            </a:r>
            <a:r>
              <a:rPr lang="de-DE" sz="2800" dirty="0">
                <a:solidFill>
                  <a:srgbClr val="000000"/>
                </a:solidFill>
                <a:latin typeface="Calibri" panose="020F0502020204030204" pitchFamily="34" charset="0"/>
                <a:ea typeface="Arial Unicode MS"/>
                <a:cs typeface="Arial Unicode MS"/>
              </a:rPr>
              <a:t>fokussieren der hilfreichen inneren </a:t>
            </a:r>
            <a:r>
              <a:rPr lang="de-DE" sz="2800" dirty="0" smtClean="0">
                <a:solidFill>
                  <a:srgbClr val="000000"/>
                </a:solidFill>
                <a:latin typeface="Calibri" panose="020F0502020204030204" pitchFamily="34" charset="0"/>
                <a:ea typeface="Arial Unicode MS"/>
                <a:cs typeface="Arial Unicode MS"/>
              </a:rPr>
              <a:t>Bilder, </a:t>
            </a:r>
            <a:r>
              <a:rPr lang="de-DE" sz="2800" dirty="0">
                <a:solidFill>
                  <a:srgbClr val="000000"/>
                </a:solidFill>
                <a:latin typeface="Calibri" panose="020F0502020204030204" pitchFamily="34" charset="0"/>
                <a:ea typeface="Arial Unicode MS"/>
                <a:cs typeface="Arial Unicode MS"/>
              </a:rPr>
              <a:t>um Gefühle fühlen zu können, aber nicht „weggeschwemmt“ zu werden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583776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09574" y="386060"/>
            <a:ext cx="11572875" cy="1631216"/>
          </a:xfrm>
          <a:prstGeom prst="rect">
            <a:avLst/>
          </a:prstGeom>
        </p:spPr>
        <p:txBody>
          <a:bodyPr wrap="square">
            <a:spAutoFit/>
          </a:bodyPr>
          <a:lstStyle/>
          <a:p>
            <a:pPr>
              <a:spcAft>
                <a:spcPts val="0"/>
              </a:spcAft>
            </a:pPr>
            <a:r>
              <a:rPr lang="de-DE" sz="4400" b="1" i="1" u="sng" dirty="0" smtClean="0">
                <a:solidFill>
                  <a:srgbClr val="000000"/>
                </a:solidFill>
                <a:latin typeface="Calibri" panose="020F0502020204030204" pitchFamily="34" charset="0"/>
                <a:ea typeface="Arial Unicode MS"/>
                <a:cs typeface="Arial Unicode MS"/>
              </a:rPr>
              <a:t>Übungen: </a:t>
            </a:r>
            <a:endParaRPr lang="de-DE" sz="4400" b="1" u="sng" dirty="0">
              <a:solidFill>
                <a:srgbClr val="000000"/>
              </a:solidFill>
              <a:latin typeface="Helvetica Neue"/>
              <a:ea typeface="Arial Unicode MS"/>
              <a:cs typeface="Arial Unicode MS"/>
            </a:endParaRPr>
          </a:p>
          <a:p>
            <a:pPr marL="457200" indent="-457200">
              <a:spcAft>
                <a:spcPts val="0"/>
              </a:spcAft>
              <a:buFontTx/>
              <a:buChar char="-"/>
            </a:pPr>
            <a:r>
              <a:rPr lang="de-DE" sz="2800" i="1" dirty="0" smtClean="0">
                <a:solidFill>
                  <a:srgbClr val="000000"/>
                </a:solidFill>
                <a:latin typeface="Calibri" panose="020F0502020204030204" pitchFamily="34" charset="0"/>
                <a:ea typeface="Arial Unicode MS"/>
                <a:cs typeface="Arial Unicode MS"/>
              </a:rPr>
              <a:t>Tagebuch </a:t>
            </a:r>
            <a:r>
              <a:rPr lang="de-DE" sz="2800" i="1" dirty="0">
                <a:solidFill>
                  <a:srgbClr val="000000"/>
                </a:solidFill>
                <a:latin typeface="Calibri" panose="020F0502020204030204" pitchFamily="34" charset="0"/>
                <a:ea typeface="Arial Unicode MS"/>
                <a:cs typeface="Arial Unicode MS"/>
              </a:rPr>
              <a:t>schreiben und </a:t>
            </a:r>
            <a:r>
              <a:rPr lang="de-DE" sz="2800" i="1" dirty="0" smtClean="0">
                <a:solidFill>
                  <a:srgbClr val="000000"/>
                </a:solidFill>
                <a:latin typeface="Calibri" panose="020F0502020204030204" pitchFamily="34" charset="0"/>
                <a:ea typeface="Arial Unicode MS"/>
                <a:cs typeface="Arial Unicode MS"/>
              </a:rPr>
              <a:t>gestalten…</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i="1" dirty="0" smtClean="0">
                <a:solidFill>
                  <a:srgbClr val="000000"/>
                </a:solidFill>
                <a:latin typeface="Calibri" panose="020F0502020204030204" pitchFamily="34" charset="0"/>
                <a:ea typeface="Arial Unicode MS"/>
                <a:cs typeface="Arial Unicode MS"/>
              </a:rPr>
              <a:t>Erinnerungsbuch</a:t>
            </a:r>
            <a:r>
              <a:rPr lang="de-DE" sz="2800" i="1" dirty="0">
                <a:solidFill>
                  <a:srgbClr val="000000"/>
                </a:solidFill>
                <a:latin typeface="Calibri" panose="020F0502020204030204" pitchFamily="34" charset="0"/>
                <a:ea typeface="Arial Unicode MS"/>
                <a:cs typeface="Arial Unicode MS"/>
              </a:rPr>
              <a:t>…</a:t>
            </a:r>
            <a:endParaRPr lang="de-DE" sz="2800" dirty="0">
              <a:ln>
                <a:noFill/>
              </a:ln>
              <a:solidFill>
                <a:srgbClr val="000000"/>
              </a:solidFill>
              <a:effectLst/>
              <a:latin typeface="Helvetica Neue"/>
              <a:ea typeface="Arial Unicode MS"/>
              <a:cs typeface="Arial Unicode MS"/>
            </a:endParaRPr>
          </a:p>
        </p:txBody>
      </p:sp>
      <p:sp>
        <p:nvSpPr>
          <p:cNvPr id="3" name="Rechteck 2"/>
          <p:cNvSpPr/>
          <p:nvPr/>
        </p:nvSpPr>
        <p:spPr>
          <a:xfrm>
            <a:off x="409574" y="1905060"/>
            <a:ext cx="11782426" cy="5139869"/>
          </a:xfrm>
          <a:prstGeom prst="rect">
            <a:avLst/>
          </a:prstGeom>
        </p:spPr>
        <p:txBody>
          <a:bodyPr wrap="square">
            <a:spAutoFit/>
          </a:bodyPr>
          <a:lstStyle/>
          <a:p>
            <a:pPr marL="457200" indent="-457200">
              <a:spcAft>
                <a:spcPts val="0"/>
              </a:spcAft>
              <a:buFontTx/>
              <a:buChar char="-"/>
            </a:pPr>
            <a:r>
              <a:rPr lang="de-DE" sz="2800" i="1" dirty="0" smtClean="0">
                <a:solidFill>
                  <a:srgbClr val="000000"/>
                </a:solidFill>
                <a:latin typeface="Calibri" panose="020F0502020204030204" pitchFamily="34" charset="0"/>
                <a:ea typeface="Arial Unicode MS"/>
                <a:cs typeface="Arial Unicode MS"/>
              </a:rPr>
              <a:t>Notfallkoffer:</a:t>
            </a:r>
            <a:endParaRPr lang="de-DE" sz="2800" dirty="0" smtClean="0">
              <a:solidFill>
                <a:srgbClr val="000000"/>
              </a:solidFill>
              <a:latin typeface="Helvetica Neue"/>
              <a:ea typeface="Arial Unicode MS"/>
              <a:cs typeface="Arial Unicode MS"/>
            </a:endParaRPr>
          </a:p>
          <a:p>
            <a:pPr>
              <a:spcAft>
                <a:spcPts val="0"/>
              </a:spcAft>
            </a:pPr>
            <a:r>
              <a:rPr lang="de-DE" sz="2400" i="1" dirty="0" smtClean="0">
                <a:solidFill>
                  <a:srgbClr val="000000"/>
                </a:solidFill>
                <a:latin typeface="Calibri" panose="020F0502020204030204" pitchFamily="34" charset="0"/>
                <a:ea typeface="Arial Unicode MS"/>
                <a:cs typeface="Arial Unicode MS"/>
              </a:rPr>
              <a:t>Ein </a:t>
            </a:r>
            <a:r>
              <a:rPr lang="de-DE" sz="2400" i="1" dirty="0">
                <a:solidFill>
                  <a:srgbClr val="000000"/>
                </a:solidFill>
                <a:latin typeface="Calibri" panose="020F0502020204030204" pitchFamily="34" charset="0"/>
                <a:ea typeface="Arial Unicode MS"/>
                <a:cs typeface="Arial Unicode MS"/>
              </a:rPr>
              <a:t>Blatt in acht Felder </a:t>
            </a:r>
            <a:r>
              <a:rPr lang="de-DE" sz="2400" i="1" dirty="0" smtClean="0">
                <a:solidFill>
                  <a:srgbClr val="000000"/>
                </a:solidFill>
                <a:latin typeface="Calibri" panose="020F0502020204030204" pitchFamily="34" charset="0"/>
                <a:ea typeface="Arial Unicode MS"/>
                <a:cs typeface="Arial Unicode MS"/>
              </a:rPr>
              <a:t>unterteilen…</a:t>
            </a:r>
            <a:endParaRPr lang="de-DE" sz="2400" i="1" dirty="0">
              <a:solidFill>
                <a:srgbClr val="000000"/>
              </a:solidFill>
              <a:latin typeface="Helvetica Neue"/>
              <a:ea typeface="Arial Unicode MS"/>
              <a:cs typeface="Arial Unicode MS"/>
            </a:endParaRPr>
          </a:p>
          <a:p>
            <a:pPr>
              <a:spcAft>
                <a:spcPts val="0"/>
              </a:spcAft>
            </a:pPr>
            <a:r>
              <a:rPr lang="de-DE" sz="2400" i="1" dirty="0">
                <a:solidFill>
                  <a:srgbClr val="000000"/>
                </a:solidFill>
                <a:latin typeface="Calibri" panose="020F0502020204030204" pitchFamily="34" charset="0"/>
                <a:ea typeface="Arial Unicode MS"/>
                <a:cs typeface="Arial Unicode MS"/>
              </a:rPr>
              <a:t>Auf jedes Feld einen dieser Impulse schreiben:</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Dinge die mich </a:t>
            </a:r>
            <a:r>
              <a:rPr lang="de-DE" sz="2400" i="1" dirty="0" smtClean="0">
                <a:solidFill>
                  <a:srgbClr val="000000"/>
                </a:solidFill>
                <a:latin typeface="Calibri" panose="020F0502020204030204" pitchFamily="34" charset="0"/>
                <a:ea typeface="Arial Unicode MS"/>
                <a:cs typeface="Arial Unicode MS"/>
              </a:rPr>
              <a:t>beruhigen…</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Dinge die mich </a:t>
            </a:r>
            <a:r>
              <a:rPr lang="de-DE" sz="2400" i="1" dirty="0" smtClean="0">
                <a:solidFill>
                  <a:srgbClr val="000000"/>
                </a:solidFill>
                <a:latin typeface="Calibri" panose="020F0502020204030204" pitchFamily="34" charset="0"/>
                <a:ea typeface="Arial Unicode MS"/>
                <a:cs typeface="Arial Unicode MS"/>
              </a:rPr>
              <a:t>ablenken…</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Menschen die ich anrufen </a:t>
            </a:r>
            <a:r>
              <a:rPr lang="de-DE" sz="2400" i="1" dirty="0" smtClean="0">
                <a:solidFill>
                  <a:srgbClr val="000000"/>
                </a:solidFill>
                <a:latin typeface="Calibri" panose="020F0502020204030204" pitchFamily="34" charset="0"/>
                <a:ea typeface="Arial Unicode MS"/>
                <a:cs typeface="Arial Unicode MS"/>
              </a:rPr>
              <a:t>kann…</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Wenn ich nicht schlafen kann </a:t>
            </a:r>
            <a:r>
              <a:rPr lang="de-DE" sz="2400" i="1" dirty="0" smtClean="0">
                <a:solidFill>
                  <a:srgbClr val="000000"/>
                </a:solidFill>
                <a:latin typeface="Calibri" panose="020F0502020204030204" pitchFamily="34" charset="0"/>
                <a:ea typeface="Arial Unicode MS"/>
                <a:cs typeface="Arial Unicode MS"/>
              </a:rPr>
              <a:t>hilft…</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Wenn ich Angst habe </a:t>
            </a:r>
            <a:r>
              <a:rPr lang="de-DE" sz="2400" i="1" dirty="0" smtClean="0">
                <a:solidFill>
                  <a:srgbClr val="000000"/>
                </a:solidFill>
                <a:latin typeface="Calibri" panose="020F0502020204030204" pitchFamily="34" charset="0"/>
                <a:ea typeface="Arial Unicode MS"/>
                <a:cs typeface="Arial Unicode MS"/>
              </a:rPr>
              <a:t>hilft…</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Wenn ich Sehnsucht habe kann </a:t>
            </a:r>
            <a:r>
              <a:rPr lang="de-DE" sz="2400" i="1" dirty="0" smtClean="0">
                <a:solidFill>
                  <a:srgbClr val="000000"/>
                </a:solidFill>
                <a:latin typeface="Calibri" panose="020F0502020204030204" pitchFamily="34" charset="0"/>
                <a:ea typeface="Arial Unicode MS"/>
                <a:cs typeface="Arial Unicode MS"/>
              </a:rPr>
              <a:t>ich…</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In anderen Krisen hat </a:t>
            </a:r>
            <a:r>
              <a:rPr lang="de-DE" sz="2400" i="1" dirty="0" smtClean="0">
                <a:solidFill>
                  <a:srgbClr val="000000"/>
                </a:solidFill>
                <a:latin typeface="Calibri" panose="020F0502020204030204" pitchFamily="34" charset="0"/>
                <a:ea typeface="Arial Unicode MS"/>
                <a:cs typeface="Arial Unicode MS"/>
              </a:rPr>
              <a:t>geholfen…</a:t>
            </a:r>
            <a:endParaRPr lang="de-DE" sz="2400" i="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400" i="1" dirty="0">
                <a:solidFill>
                  <a:srgbClr val="000000"/>
                </a:solidFill>
                <a:latin typeface="Calibri" panose="020F0502020204030204" pitchFamily="34" charset="0"/>
                <a:ea typeface="Arial Unicode MS"/>
                <a:cs typeface="Arial Unicode MS"/>
              </a:rPr>
              <a:t>Was noch wichtig </a:t>
            </a:r>
            <a:r>
              <a:rPr lang="de-DE" sz="2400" i="1" dirty="0" smtClean="0">
                <a:solidFill>
                  <a:srgbClr val="000000"/>
                </a:solidFill>
                <a:latin typeface="Calibri" panose="020F0502020204030204" pitchFamily="34" charset="0"/>
                <a:ea typeface="Arial Unicode MS"/>
                <a:cs typeface="Arial Unicode MS"/>
              </a:rPr>
              <a:t>ist…</a:t>
            </a:r>
            <a:endParaRPr lang="de-DE" sz="2400" i="1" dirty="0">
              <a:solidFill>
                <a:srgbClr val="000000"/>
              </a:solidFill>
              <a:latin typeface="Helvetica Neue"/>
              <a:ea typeface="Arial Unicode MS"/>
              <a:cs typeface="Arial Unicode MS"/>
            </a:endParaRPr>
          </a:p>
          <a:p>
            <a:pPr>
              <a:spcAft>
                <a:spcPts val="0"/>
              </a:spcAft>
            </a:pPr>
            <a:r>
              <a:rPr lang="de-DE" sz="2400" i="1" dirty="0">
                <a:solidFill>
                  <a:srgbClr val="000000"/>
                </a:solidFill>
                <a:latin typeface="Calibri" panose="020F0502020204030204" pitchFamily="34" charset="0"/>
                <a:ea typeface="Arial Unicode MS"/>
                <a:cs typeface="Arial Unicode MS"/>
              </a:rPr>
              <a:t>Dann im eigenen Tempo die Felder ausfüllen mit allem, was dazu einfällt in den Sinn kommt </a:t>
            </a:r>
            <a:endParaRPr lang="de-DE" sz="2400" i="1" dirty="0">
              <a:solidFill>
                <a:srgbClr val="000000"/>
              </a:solidFill>
              <a:latin typeface="Helvetica Neue"/>
              <a:ea typeface="Arial Unicode MS"/>
              <a:cs typeface="Arial Unicode MS"/>
            </a:endParaRPr>
          </a:p>
          <a:p>
            <a:pPr>
              <a:spcAft>
                <a:spcPts val="0"/>
              </a:spcAft>
            </a:pPr>
            <a:r>
              <a:rPr lang="de-DE" i="1" dirty="0">
                <a:solidFill>
                  <a:srgbClr val="000000"/>
                </a:solidFill>
                <a:latin typeface="Calibri" panose="020F0502020204030204" pitchFamily="34" charset="0"/>
                <a:ea typeface="Arial Unicode MS"/>
                <a:cs typeface="Arial Unicode MS"/>
              </a:rPr>
              <a:t> </a:t>
            </a:r>
            <a:endParaRPr lang="de-DE" sz="1600" i="1"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6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9643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fade">
                                      <p:cBhvr>
                                        <p:cTn id="26" dur="1000"/>
                                        <p:tgtEl>
                                          <p:spTgt spid="3">
                                            <p:txEl>
                                              <p:pRg st="0" end="0"/>
                                            </p:txEl>
                                          </p:spTgt>
                                        </p:tgtEl>
                                      </p:cBhvr>
                                    </p:animEffect>
                                    <p:anim calcmode="lin" valueType="num">
                                      <p:cBhvr>
                                        <p:cTn id="2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fade">
                                      <p:cBhvr>
                                        <p:cTn id="33" dur="1000"/>
                                        <p:tgtEl>
                                          <p:spTgt spid="3">
                                            <p:txEl>
                                              <p:pRg st="1" end="1"/>
                                            </p:txEl>
                                          </p:spTgt>
                                        </p:tgtEl>
                                      </p:cBhvr>
                                    </p:animEffect>
                                    <p:anim calcmode="lin" valueType="num">
                                      <p:cBhvr>
                                        <p:cTn id="3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fade">
                                      <p:cBhvr>
                                        <p:cTn id="40" dur="1000"/>
                                        <p:tgtEl>
                                          <p:spTgt spid="3">
                                            <p:txEl>
                                              <p:pRg st="2" end="2"/>
                                            </p:txEl>
                                          </p:spTgt>
                                        </p:tgtEl>
                                      </p:cBhvr>
                                    </p:animEffect>
                                    <p:anim calcmode="lin" valueType="num">
                                      <p:cBhvr>
                                        <p:cTn id="4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fade">
                                      <p:cBhvr>
                                        <p:cTn id="47" dur="1000"/>
                                        <p:tgtEl>
                                          <p:spTgt spid="3">
                                            <p:txEl>
                                              <p:pRg st="3" end="3"/>
                                            </p:txEl>
                                          </p:spTgt>
                                        </p:tgtEl>
                                      </p:cBhvr>
                                    </p:animEffect>
                                    <p:anim calcmode="lin" valueType="num">
                                      <p:cBhvr>
                                        <p:cTn id="4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4" end="4"/>
                                            </p:txEl>
                                          </p:spTgt>
                                        </p:tgtEl>
                                        <p:attrNameLst>
                                          <p:attrName>style.visibility</p:attrName>
                                        </p:attrNameLst>
                                      </p:cBhvr>
                                      <p:to>
                                        <p:strVal val="visible"/>
                                      </p:to>
                                    </p:set>
                                    <p:animEffect transition="in" filter="fade">
                                      <p:cBhvr>
                                        <p:cTn id="54" dur="1000"/>
                                        <p:tgtEl>
                                          <p:spTgt spid="3">
                                            <p:txEl>
                                              <p:pRg st="4" end="4"/>
                                            </p:txEl>
                                          </p:spTgt>
                                        </p:tgtEl>
                                      </p:cBhvr>
                                    </p:animEffect>
                                    <p:anim calcmode="lin" valueType="num">
                                      <p:cBhvr>
                                        <p:cTn id="5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Effect transition="in" filter="fade">
                                      <p:cBhvr>
                                        <p:cTn id="61" dur="1000"/>
                                        <p:tgtEl>
                                          <p:spTgt spid="3">
                                            <p:txEl>
                                              <p:pRg st="5" end="5"/>
                                            </p:txEl>
                                          </p:spTgt>
                                        </p:tgtEl>
                                      </p:cBhvr>
                                    </p:animEffect>
                                    <p:anim calcmode="lin" valueType="num">
                                      <p:cBhvr>
                                        <p:cTn id="6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3">
                                            <p:txEl>
                                              <p:pRg st="6" end="6"/>
                                            </p:txEl>
                                          </p:spTgt>
                                        </p:tgtEl>
                                        <p:attrNameLst>
                                          <p:attrName>style.visibility</p:attrName>
                                        </p:attrNameLst>
                                      </p:cBhvr>
                                      <p:to>
                                        <p:strVal val="visible"/>
                                      </p:to>
                                    </p:set>
                                    <p:animEffect transition="in" filter="fade">
                                      <p:cBhvr>
                                        <p:cTn id="68" dur="1000"/>
                                        <p:tgtEl>
                                          <p:spTgt spid="3">
                                            <p:txEl>
                                              <p:pRg st="6" end="6"/>
                                            </p:txEl>
                                          </p:spTgt>
                                        </p:tgtEl>
                                      </p:cBhvr>
                                    </p:animEffect>
                                    <p:anim calcmode="lin" valueType="num">
                                      <p:cBhvr>
                                        <p:cTn id="6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3">
                                            <p:txEl>
                                              <p:pRg st="7" end="7"/>
                                            </p:txEl>
                                          </p:spTgt>
                                        </p:tgtEl>
                                        <p:attrNameLst>
                                          <p:attrName>style.visibility</p:attrName>
                                        </p:attrNameLst>
                                      </p:cBhvr>
                                      <p:to>
                                        <p:strVal val="visible"/>
                                      </p:to>
                                    </p:set>
                                    <p:animEffect transition="in" filter="fade">
                                      <p:cBhvr>
                                        <p:cTn id="75" dur="1000"/>
                                        <p:tgtEl>
                                          <p:spTgt spid="3">
                                            <p:txEl>
                                              <p:pRg st="7" end="7"/>
                                            </p:txEl>
                                          </p:spTgt>
                                        </p:tgtEl>
                                      </p:cBhvr>
                                    </p:animEffect>
                                    <p:anim calcmode="lin" valueType="num">
                                      <p:cBhvr>
                                        <p:cTn id="7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nodeType="clickEffect">
                                  <p:stCondLst>
                                    <p:cond delay="0"/>
                                  </p:stCondLst>
                                  <p:childTnLst>
                                    <p:set>
                                      <p:cBhvr>
                                        <p:cTn id="81" dur="1" fill="hold">
                                          <p:stCondLst>
                                            <p:cond delay="0"/>
                                          </p:stCondLst>
                                        </p:cTn>
                                        <p:tgtEl>
                                          <p:spTgt spid="3">
                                            <p:txEl>
                                              <p:pRg st="8" end="8"/>
                                            </p:txEl>
                                          </p:spTgt>
                                        </p:tgtEl>
                                        <p:attrNameLst>
                                          <p:attrName>style.visibility</p:attrName>
                                        </p:attrNameLst>
                                      </p:cBhvr>
                                      <p:to>
                                        <p:strVal val="visible"/>
                                      </p:to>
                                    </p:set>
                                    <p:animEffect transition="in" filter="fade">
                                      <p:cBhvr>
                                        <p:cTn id="82" dur="1000"/>
                                        <p:tgtEl>
                                          <p:spTgt spid="3">
                                            <p:txEl>
                                              <p:pRg st="8" end="8"/>
                                            </p:txEl>
                                          </p:spTgt>
                                        </p:tgtEl>
                                      </p:cBhvr>
                                    </p:animEffect>
                                    <p:anim calcmode="lin" valueType="num">
                                      <p:cBhvr>
                                        <p:cTn id="8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nodeType="clickEffect">
                                  <p:stCondLst>
                                    <p:cond delay="0"/>
                                  </p:stCondLst>
                                  <p:childTnLst>
                                    <p:set>
                                      <p:cBhvr>
                                        <p:cTn id="88" dur="1" fill="hold">
                                          <p:stCondLst>
                                            <p:cond delay="0"/>
                                          </p:stCondLst>
                                        </p:cTn>
                                        <p:tgtEl>
                                          <p:spTgt spid="3">
                                            <p:txEl>
                                              <p:pRg st="9" end="9"/>
                                            </p:txEl>
                                          </p:spTgt>
                                        </p:tgtEl>
                                        <p:attrNameLst>
                                          <p:attrName>style.visibility</p:attrName>
                                        </p:attrNameLst>
                                      </p:cBhvr>
                                      <p:to>
                                        <p:strVal val="visible"/>
                                      </p:to>
                                    </p:set>
                                    <p:animEffect transition="in" filter="fade">
                                      <p:cBhvr>
                                        <p:cTn id="89" dur="1000"/>
                                        <p:tgtEl>
                                          <p:spTgt spid="3">
                                            <p:txEl>
                                              <p:pRg st="9" end="9"/>
                                            </p:txEl>
                                          </p:spTgt>
                                        </p:tgtEl>
                                      </p:cBhvr>
                                    </p:animEffect>
                                    <p:anim calcmode="lin" valueType="num">
                                      <p:cBhvr>
                                        <p:cTn id="9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nodeType="clickEffect">
                                  <p:stCondLst>
                                    <p:cond delay="0"/>
                                  </p:stCondLst>
                                  <p:childTnLst>
                                    <p:set>
                                      <p:cBhvr>
                                        <p:cTn id="95" dur="1" fill="hold">
                                          <p:stCondLst>
                                            <p:cond delay="0"/>
                                          </p:stCondLst>
                                        </p:cTn>
                                        <p:tgtEl>
                                          <p:spTgt spid="3">
                                            <p:txEl>
                                              <p:pRg st="10" end="10"/>
                                            </p:txEl>
                                          </p:spTgt>
                                        </p:tgtEl>
                                        <p:attrNameLst>
                                          <p:attrName>style.visibility</p:attrName>
                                        </p:attrNameLst>
                                      </p:cBhvr>
                                      <p:to>
                                        <p:strVal val="visible"/>
                                      </p:to>
                                    </p:set>
                                    <p:animEffect transition="in" filter="fade">
                                      <p:cBhvr>
                                        <p:cTn id="96" dur="1000"/>
                                        <p:tgtEl>
                                          <p:spTgt spid="3">
                                            <p:txEl>
                                              <p:pRg st="10" end="10"/>
                                            </p:txEl>
                                          </p:spTgt>
                                        </p:tgtEl>
                                      </p:cBhvr>
                                    </p:animEffect>
                                    <p:anim calcmode="lin" valueType="num">
                                      <p:cBhvr>
                                        <p:cTn id="9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9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nodeType="clickEffect">
                                  <p:stCondLst>
                                    <p:cond delay="0"/>
                                  </p:stCondLst>
                                  <p:childTnLst>
                                    <p:set>
                                      <p:cBhvr>
                                        <p:cTn id="102" dur="1" fill="hold">
                                          <p:stCondLst>
                                            <p:cond delay="0"/>
                                          </p:stCondLst>
                                        </p:cTn>
                                        <p:tgtEl>
                                          <p:spTgt spid="3">
                                            <p:txEl>
                                              <p:pRg st="11" end="11"/>
                                            </p:txEl>
                                          </p:spTgt>
                                        </p:tgtEl>
                                        <p:attrNameLst>
                                          <p:attrName>style.visibility</p:attrName>
                                        </p:attrNameLst>
                                      </p:cBhvr>
                                      <p:to>
                                        <p:strVal val="visible"/>
                                      </p:to>
                                    </p:set>
                                    <p:animEffect transition="in" filter="fade">
                                      <p:cBhvr>
                                        <p:cTn id="103" dur="1000"/>
                                        <p:tgtEl>
                                          <p:spTgt spid="3">
                                            <p:txEl>
                                              <p:pRg st="11" end="11"/>
                                            </p:txEl>
                                          </p:spTgt>
                                        </p:tgtEl>
                                      </p:cBhvr>
                                    </p:animEffect>
                                    <p:anim calcmode="lin" valueType="num">
                                      <p:cBhvr>
                                        <p:cTn id="10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105"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106" presetID="42" presetClass="entr" presetSubtype="0" fill="hold" nodeType="withEffect">
                                  <p:stCondLst>
                                    <p:cond delay="0"/>
                                  </p:stCondLst>
                                  <p:childTnLst>
                                    <p:set>
                                      <p:cBhvr>
                                        <p:cTn id="107" dur="1" fill="hold">
                                          <p:stCondLst>
                                            <p:cond delay="0"/>
                                          </p:stCondLst>
                                        </p:cTn>
                                        <p:tgtEl>
                                          <p:spTgt spid="3">
                                            <p:txEl>
                                              <p:pRg st="12" end="12"/>
                                            </p:txEl>
                                          </p:spTgt>
                                        </p:tgtEl>
                                        <p:attrNameLst>
                                          <p:attrName>style.visibility</p:attrName>
                                        </p:attrNameLst>
                                      </p:cBhvr>
                                      <p:to>
                                        <p:strVal val="visible"/>
                                      </p:to>
                                    </p:set>
                                    <p:animEffect transition="in" filter="fade">
                                      <p:cBhvr>
                                        <p:cTn id="108" dur="1000"/>
                                        <p:tgtEl>
                                          <p:spTgt spid="3">
                                            <p:txEl>
                                              <p:pRg st="12" end="12"/>
                                            </p:txEl>
                                          </p:spTgt>
                                        </p:tgtEl>
                                      </p:cBhvr>
                                    </p:animEffect>
                                    <p:anim calcmode="lin" valueType="num">
                                      <p:cBhvr>
                                        <p:cTn id="109"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110"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 y="384514"/>
            <a:ext cx="12192000" cy="4216539"/>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Bei körperlichen </a:t>
            </a:r>
            <a:r>
              <a:rPr lang="de-DE" sz="4400" b="1" u="sng" dirty="0" smtClean="0">
                <a:solidFill>
                  <a:srgbClr val="000000"/>
                </a:solidFill>
                <a:latin typeface="Calibri" panose="020F0502020204030204" pitchFamily="34" charset="0"/>
                <a:ea typeface="Arial Unicode MS"/>
                <a:cs typeface="Arial Unicode MS"/>
              </a:rPr>
              <a:t>Beschwerden:</a:t>
            </a:r>
            <a:endParaRPr lang="de-DE" sz="4400" b="1" u="sng" dirty="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Körperlich </a:t>
            </a:r>
            <a:r>
              <a:rPr lang="de-DE" sz="2800" dirty="0">
                <a:solidFill>
                  <a:srgbClr val="000000"/>
                </a:solidFill>
                <a:latin typeface="Calibri" panose="020F0502020204030204" pitchFamily="34" charset="0"/>
                <a:ea typeface="Arial Unicode MS"/>
                <a:cs typeface="Arial Unicode MS"/>
              </a:rPr>
              <a:t>Symptome ärztlich abklären </a:t>
            </a:r>
            <a:r>
              <a:rPr lang="de-DE" sz="2800" dirty="0" smtClean="0">
                <a:solidFill>
                  <a:srgbClr val="000000"/>
                </a:solidFill>
                <a:latin typeface="Calibri" panose="020F0502020204030204" pitchFamily="34" charset="0"/>
                <a:ea typeface="Arial Unicode MS"/>
                <a:cs typeface="Arial Unicode MS"/>
              </a:rPr>
              <a:t>lassen</a:t>
            </a:r>
            <a:endParaRPr lang="de-DE" sz="2800" dirty="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Wenn </a:t>
            </a:r>
            <a:r>
              <a:rPr lang="de-DE" sz="2800" dirty="0">
                <a:solidFill>
                  <a:srgbClr val="000000"/>
                </a:solidFill>
                <a:latin typeface="Calibri" panose="020F0502020204030204" pitchFamily="34" charset="0"/>
                <a:ea typeface="Arial Unicode MS"/>
                <a:cs typeface="Arial Unicode MS"/>
              </a:rPr>
              <a:t>die Beschwerden keine körperlichen Ursachen haben, könnte das eine </a:t>
            </a:r>
          </a:p>
          <a:p>
            <a:pPr>
              <a:spcAft>
                <a:spcPts val="0"/>
              </a:spcAft>
            </a:pPr>
            <a:r>
              <a:rPr lang="de-DE" sz="2800" dirty="0" smtClean="0">
                <a:solidFill>
                  <a:srgbClr val="000000"/>
                </a:solidFill>
                <a:latin typeface="Calibri" panose="020F0502020204030204" pitchFamily="34" charset="0"/>
                <a:ea typeface="Arial Unicode MS"/>
                <a:cs typeface="Arial Unicode MS"/>
              </a:rPr>
              <a:t>      Aufforderung </a:t>
            </a:r>
            <a:r>
              <a:rPr lang="de-DE" sz="2800" dirty="0">
                <a:solidFill>
                  <a:srgbClr val="000000"/>
                </a:solidFill>
                <a:latin typeface="Calibri" panose="020F0502020204030204" pitchFamily="34" charset="0"/>
                <a:ea typeface="Arial Unicode MS"/>
                <a:cs typeface="Arial Unicode MS"/>
              </a:rPr>
              <a:t>des Körpers </a:t>
            </a:r>
            <a:r>
              <a:rPr lang="de-DE" sz="2800" dirty="0" smtClean="0">
                <a:solidFill>
                  <a:srgbClr val="000000"/>
                </a:solidFill>
                <a:latin typeface="Calibri" panose="020F0502020204030204" pitchFamily="34" charset="0"/>
                <a:ea typeface="Arial Unicode MS"/>
                <a:cs typeface="Arial Unicode MS"/>
              </a:rPr>
              <a:t>sein</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neue </a:t>
            </a:r>
            <a:r>
              <a:rPr lang="de-DE" sz="2800" dirty="0">
                <a:solidFill>
                  <a:srgbClr val="000000"/>
                </a:solidFill>
                <a:latin typeface="Calibri" panose="020F0502020204030204" pitchFamily="34" charset="0"/>
                <a:ea typeface="Arial Unicode MS"/>
                <a:cs typeface="Arial Unicode MS"/>
              </a:rPr>
              <a:t>Wege zu finden um </a:t>
            </a:r>
            <a:r>
              <a:rPr lang="de-DE" sz="2800" dirty="0" smtClean="0">
                <a:solidFill>
                  <a:srgbClr val="000000"/>
                </a:solidFill>
                <a:latin typeface="Calibri" panose="020F0502020204030204" pitchFamily="34" charset="0"/>
                <a:ea typeface="Arial Unicode MS"/>
                <a:cs typeface="Arial Unicode MS"/>
              </a:rPr>
              <a:t>Gefühle  auszudrücken.</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Trauertreff, </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Trauer </a:t>
            </a:r>
            <a:r>
              <a:rPr lang="de-DE" sz="2800" dirty="0">
                <a:solidFill>
                  <a:srgbClr val="000000"/>
                </a:solidFill>
                <a:latin typeface="Calibri" panose="020F0502020204030204" pitchFamily="34" charset="0"/>
                <a:ea typeface="Arial Unicode MS"/>
                <a:cs typeface="Arial Unicode MS"/>
              </a:rPr>
              <a:t>Kaffee… </a:t>
            </a:r>
            <a:r>
              <a:rPr lang="de-DE" sz="2800" dirty="0" smtClean="0">
                <a:solidFill>
                  <a:srgbClr val="000000"/>
                </a:solidFill>
                <a:latin typeface="Calibri" panose="020F0502020204030204" pitchFamily="34" charset="0"/>
                <a:ea typeface="Arial Unicode MS"/>
                <a:cs typeface="Arial Unicode MS"/>
              </a:rPr>
              <a:t>die </a:t>
            </a:r>
            <a:r>
              <a:rPr lang="de-DE" sz="2800" dirty="0">
                <a:solidFill>
                  <a:srgbClr val="000000"/>
                </a:solidFill>
                <a:latin typeface="Calibri" panose="020F0502020204030204" pitchFamily="34" charset="0"/>
                <a:ea typeface="Arial Unicode MS"/>
                <a:cs typeface="Arial Unicode MS"/>
              </a:rPr>
              <a:t>Gemeinschaft </a:t>
            </a:r>
            <a:r>
              <a:rPr lang="de-DE" sz="2800" dirty="0" smtClean="0">
                <a:solidFill>
                  <a:srgbClr val="000000"/>
                </a:solidFill>
                <a:latin typeface="Calibri" panose="020F0502020204030204" pitchFamily="34" charset="0"/>
                <a:ea typeface="Arial Unicode MS"/>
                <a:cs typeface="Arial Unicode MS"/>
              </a:rPr>
              <a:t>kann ermutigen auszudrücken, </a:t>
            </a:r>
            <a:r>
              <a:rPr lang="de-DE" sz="2800" dirty="0">
                <a:solidFill>
                  <a:srgbClr val="000000"/>
                </a:solidFill>
                <a:latin typeface="Calibri" panose="020F0502020204030204" pitchFamily="34" charset="0"/>
                <a:ea typeface="Arial Unicode MS"/>
                <a:cs typeface="Arial Unicode MS"/>
              </a:rPr>
              <a:t>was sie </a:t>
            </a:r>
            <a:r>
              <a:rPr lang="de-DE" sz="2800" dirty="0" smtClean="0">
                <a:solidFill>
                  <a:srgbClr val="000000"/>
                </a:solidFill>
                <a:latin typeface="Calibri" panose="020F0502020204030204" pitchFamily="34" charset="0"/>
                <a:ea typeface="Arial Unicode MS"/>
                <a:cs typeface="Arial Unicode MS"/>
              </a:rPr>
              <a:t>fühlen</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Einzelgespräche</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Kreative </a:t>
            </a:r>
            <a:r>
              <a:rPr lang="de-DE" sz="2800" dirty="0">
                <a:solidFill>
                  <a:srgbClr val="000000"/>
                </a:solidFill>
                <a:latin typeface="Calibri" panose="020F0502020204030204" pitchFamily="34" charset="0"/>
                <a:ea typeface="Arial Unicode MS"/>
                <a:cs typeface="Arial Unicode MS"/>
              </a:rPr>
              <a:t>Ausdruck von Gefühlen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78870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Effect transition="in" filter="fade">
                                      <p:cBhvr>
                                        <p:cTn id="34" dur="1000"/>
                                        <p:tgtEl>
                                          <p:spTgt spid="2">
                                            <p:txEl>
                                              <p:pRg st="5" end="5"/>
                                            </p:txEl>
                                          </p:spTgt>
                                        </p:tgtEl>
                                      </p:cBhvr>
                                    </p:animEffect>
                                    <p:anim calcmode="lin" valueType="num">
                                      <p:cBhvr>
                                        <p:cTn id="3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fade">
                                      <p:cBhvr>
                                        <p:cTn id="39" dur="1000"/>
                                        <p:tgtEl>
                                          <p:spTgt spid="2">
                                            <p:txEl>
                                              <p:pRg st="6" end="6"/>
                                            </p:txEl>
                                          </p:spTgt>
                                        </p:tgtEl>
                                      </p:cBhvr>
                                    </p:animEffect>
                                    <p:anim calcmode="lin" valueType="num">
                                      <p:cBhvr>
                                        <p:cTn id="4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7" end="7"/>
                                            </p:txEl>
                                          </p:spTgt>
                                        </p:tgtEl>
                                        <p:attrNameLst>
                                          <p:attrName>style.visibility</p:attrName>
                                        </p:attrNameLst>
                                      </p:cBhvr>
                                      <p:to>
                                        <p:strVal val="visible"/>
                                      </p:to>
                                    </p:set>
                                    <p:animEffect transition="in" filter="fade">
                                      <p:cBhvr>
                                        <p:cTn id="44" dur="1000"/>
                                        <p:tgtEl>
                                          <p:spTgt spid="2">
                                            <p:txEl>
                                              <p:pRg st="7" end="7"/>
                                            </p:txEl>
                                          </p:spTgt>
                                        </p:tgtEl>
                                      </p:cBhvr>
                                    </p:animEffect>
                                    <p:anim calcmode="lin" valueType="num">
                                      <p:cBhvr>
                                        <p:cTn id="4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Effect transition="in" filter="fade">
                                      <p:cBhvr>
                                        <p:cTn id="49" dur="1000"/>
                                        <p:tgtEl>
                                          <p:spTgt spid="2">
                                            <p:txEl>
                                              <p:pRg st="8" end="8"/>
                                            </p:txEl>
                                          </p:spTgt>
                                        </p:tgtEl>
                                      </p:cBhvr>
                                    </p:animEffect>
                                    <p:anim calcmode="lin" valueType="num">
                                      <p:cBhvr>
                                        <p:cTn id="50"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703389" y="115889"/>
            <a:ext cx="8713787" cy="258532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de-DE" altLang="de-DE" sz="5400" b="1">
                <a:solidFill>
                  <a:schemeClr val="bg2"/>
                </a:solidFill>
                <a:latin typeface="Garamond" panose="02020404030301010803" pitchFamily="18" charset="0"/>
              </a:rPr>
              <a:t>TRAUMA =NO </a:t>
            </a:r>
            <a:r>
              <a:rPr lang="de-DE" altLang="de-DE" sz="5400" b="1" u="sng">
                <a:solidFill>
                  <a:schemeClr val="bg2"/>
                </a:solidFill>
                <a:latin typeface="Garamond" panose="02020404030301010803" pitchFamily="18" charset="0"/>
              </a:rPr>
              <a:t>F</a:t>
            </a:r>
            <a:r>
              <a:rPr lang="de-DE" altLang="de-DE" sz="5400" b="1">
                <a:solidFill>
                  <a:schemeClr val="bg2"/>
                </a:solidFill>
                <a:latin typeface="Garamond" panose="02020404030301010803" pitchFamily="18" charset="0"/>
              </a:rPr>
              <a:t>IGHT</a:t>
            </a:r>
            <a:r>
              <a:rPr lang="de-DE" altLang="de-DE" sz="1200" b="1">
                <a:solidFill>
                  <a:schemeClr val="bg2"/>
                </a:solidFill>
                <a:latin typeface="Garamond" panose="02020404030301010803" pitchFamily="18" charset="0"/>
              </a:rPr>
              <a:t> kein Kampf</a:t>
            </a:r>
            <a:endParaRPr lang="de-DE" altLang="de-DE" sz="5400" b="1">
              <a:solidFill>
                <a:schemeClr val="bg2"/>
              </a:solidFill>
              <a:latin typeface="Garamond" panose="02020404030301010803" pitchFamily="18" charset="0"/>
            </a:endParaRPr>
          </a:p>
          <a:p>
            <a:pPr eaLnBrk="1" hangingPunct="1"/>
            <a:r>
              <a:rPr lang="de-DE" altLang="de-DE" sz="5400" b="1">
                <a:solidFill>
                  <a:schemeClr val="bg2"/>
                </a:solidFill>
                <a:latin typeface="Garamond" panose="02020404030301010803" pitchFamily="18" charset="0"/>
              </a:rPr>
              <a:t>	                NO </a:t>
            </a:r>
            <a:r>
              <a:rPr lang="de-DE" altLang="de-DE" sz="5400" b="1" u="sng">
                <a:solidFill>
                  <a:schemeClr val="bg2"/>
                </a:solidFill>
                <a:latin typeface="Garamond" panose="02020404030301010803" pitchFamily="18" charset="0"/>
              </a:rPr>
              <a:t>F</a:t>
            </a:r>
            <a:r>
              <a:rPr lang="de-DE" altLang="de-DE" sz="5400" b="1">
                <a:solidFill>
                  <a:schemeClr val="bg2"/>
                </a:solidFill>
                <a:latin typeface="Garamond" panose="02020404030301010803" pitchFamily="18" charset="0"/>
              </a:rPr>
              <a:t>LIGHT</a:t>
            </a:r>
            <a:r>
              <a:rPr lang="de-DE" altLang="de-DE" sz="1200" b="1">
                <a:solidFill>
                  <a:schemeClr val="bg2"/>
                </a:solidFill>
                <a:latin typeface="Garamond" panose="02020404030301010803" pitchFamily="18" charset="0"/>
              </a:rPr>
              <a:t>keine Flucht</a:t>
            </a:r>
            <a:endParaRPr lang="de-DE" altLang="de-DE" sz="5400" b="1">
              <a:solidFill>
                <a:schemeClr val="bg2"/>
              </a:solidFill>
              <a:latin typeface="Garamond" panose="02020404030301010803" pitchFamily="18" charset="0"/>
            </a:endParaRPr>
          </a:p>
          <a:p>
            <a:pPr eaLnBrk="1" hangingPunct="1"/>
            <a:r>
              <a:rPr lang="de-DE" altLang="de-DE" sz="5400" b="1">
                <a:solidFill>
                  <a:schemeClr val="bg2"/>
                </a:solidFill>
                <a:latin typeface="Garamond" panose="02020404030301010803" pitchFamily="18" charset="0"/>
              </a:rPr>
              <a:t>                     </a:t>
            </a:r>
            <a:r>
              <a:rPr lang="de-DE" altLang="de-DE" sz="5400" b="1" u="sng">
                <a:solidFill>
                  <a:schemeClr val="bg2"/>
                </a:solidFill>
                <a:latin typeface="Garamond" panose="02020404030301010803" pitchFamily="18" charset="0"/>
              </a:rPr>
              <a:t>F</a:t>
            </a:r>
            <a:r>
              <a:rPr lang="de-DE" altLang="de-DE" sz="5400" b="1">
                <a:solidFill>
                  <a:schemeClr val="bg2"/>
                </a:solidFill>
                <a:latin typeface="Garamond" panose="02020404030301010803" pitchFamily="18" charset="0"/>
              </a:rPr>
              <a:t>REEZE</a:t>
            </a:r>
            <a:r>
              <a:rPr lang="de-DE" altLang="de-DE" sz="1200" b="1">
                <a:solidFill>
                  <a:schemeClr val="bg2"/>
                </a:solidFill>
                <a:latin typeface="Garamond" panose="02020404030301010803" pitchFamily="18" charset="0"/>
              </a:rPr>
              <a:t> „einfrieren der Erinnerungen“</a:t>
            </a:r>
            <a:endParaRPr lang="de-DE" altLang="de-DE" sz="5400" b="1">
              <a:solidFill>
                <a:schemeClr val="bg2"/>
              </a:solidFill>
              <a:latin typeface="Garamond" panose="02020404030301010803" pitchFamily="18" charset="0"/>
            </a:endParaRPr>
          </a:p>
        </p:txBody>
      </p:sp>
      <p:sp>
        <p:nvSpPr>
          <p:cNvPr id="51203" name="Rectangle 3"/>
          <p:cNvSpPr>
            <a:spLocks noChangeArrowheads="1"/>
          </p:cNvSpPr>
          <p:nvPr/>
        </p:nvSpPr>
        <p:spPr bwMode="auto">
          <a:xfrm>
            <a:off x="1703389" y="2708275"/>
            <a:ext cx="8137525" cy="914400"/>
          </a:xfrm>
          <a:prstGeom prst="rect">
            <a:avLst/>
          </a:prstGeom>
          <a:solidFill>
            <a:schemeClr val="tx2"/>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de-DE" altLang="de-DE" sz="2000">
                <a:solidFill>
                  <a:schemeClr val="bg2"/>
                </a:solidFill>
                <a:latin typeface="Garamond" panose="02020404030301010803" pitchFamily="18" charset="0"/>
              </a:rPr>
              <a:t>Bei Traumata „funktioniert“ die normale „Verarbeitung“ von Ereignissen nicht </a:t>
            </a:r>
          </a:p>
          <a:p>
            <a:pPr eaLnBrk="1" hangingPunct="1"/>
            <a:r>
              <a:rPr lang="de-DE" altLang="de-DE" sz="2000">
                <a:solidFill>
                  <a:schemeClr val="bg2"/>
                </a:solidFill>
                <a:latin typeface="Garamond" panose="02020404030301010803" pitchFamily="18" charset="0"/>
              </a:rPr>
              <a:t>mehr, weil die „Ereignisse“ zu bedrohlich sind </a:t>
            </a:r>
          </a:p>
        </p:txBody>
      </p:sp>
      <p:sp>
        <p:nvSpPr>
          <p:cNvPr id="51204" name="Rectangle 4"/>
          <p:cNvSpPr>
            <a:spLocks noChangeArrowheads="1"/>
          </p:cNvSpPr>
          <p:nvPr/>
        </p:nvSpPr>
        <p:spPr bwMode="auto">
          <a:xfrm>
            <a:off x="1847850" y="4221164"/>
            <a:ext cx="8351838" cy="720725"/>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4000" b="1">
                <a:latin typeface="Garamond" panose="02020404030301010803" pitchFamily="18" charset="0"/>
              </a:rPr>
              <a:t>Dissoziation = Abspalten/Ausblenden</a:t>
            </a:r>
          </a:p>
        </p:txBody>
      </p:sp>
      <p:sp>
        <p:nvSpPr>
          <p:cNvPr id="51205" name="Line 5"/>
          <p:cNvSpPr>
            <a:spLocks noChangeShapeType="1"/>
          </p:cNvSpPr>
          <p:nvPr/>
        </p:nvSpPr>
        <p:spPr bwMode="auto">
          <a:xfrm>
            <a:off x="5664200" y="3644901"/>
            <a:ext cx="0"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de-DE"/>
          </a:p>
        </p:txBody>
      </p:sp>
      <p:sp>
        <p:nvSpPr>
          <p:cNvPr id="51206" name="Rectangle 6"/>
          <p:cNvSpPr>
            <a:spLocks noChangeArrowheads="1"/>
          </p:cNvSpPr>
          <p:nvPr/>
        </p:nvSpPr>
        <p:spPr bwMode="auto">
          <a:xfrm>
            <a:off x="1847850" y="4941889"/>
            <a:ext cx="7848600" cy="503237"/>
          </a:xfrm>
          <a:prstGeom prst="rect">
            <a:avLst/>
          </a:prstGeom>
          <a:solidFill>
            <a:srgbClr val="EF1121"/>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000">
                <a:latin typeface="Garamond" panose="02020404030301010803" pitchFamily="18" charset="0"/>
              </a:rPr>
              <a:t>Das Gehirn speichert deshalb nur „Fragmente“ des tatsächlichen Geschehens</a:t>
            </a:r>
            <a:r>
              <a:rPr lang="de-DE" altLang="de-DE">
                <a:latin typeface="Garamond" panose="02020404030301010803" pitchFamily="18" charset="0"/>
              </a:rPr>
              <a:t> </a:t>
            </a:r>
          </a:p>
        </p:txBody>
      </p:sp>
      <p:sp>
        <p:nvSpPr>
          <p:cNvPr id="51207" name="Rectangle 7"/>
          <p:cNvSpPr>
            <a:spLocks noChangeArrowheads="1"/>
          </p:cNvSpPr>
          <p:nvPr/>
        </p:nvSpPr>
        <p:spPr bwMode="auto">
          <a:xfrm>
            <a:off x="2566988" y="3213101"/>
            <a:ext cx="1873250" cy="1439863"/>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800" b="1" dirty="0">
                <a:solidFill>
                  <a:schemeClr val="bg1"/>
                </a:solidFill>
                <a:latin typeface="Garamond" panose="02020404030301010803" pitchFamily="18" charset="0"/>
              </a:rPr>
              <a:t>Bilder</a:t>
            </a:r>
          </a:p>
          <a:p>
            <a:pPr algn="ctr" eaLnBrk="1" hangingPunct="1"/>
            <a:r>
              <a:rPr lang="de-DE" altLang="de-DE" sz="1400" b="1" dirty="0">
                <a:solidFill>
                  <a:schemeClr val="bg1"/>
                </a:solidFill>
                <a:latin typeface="Garamond" panose="02020404030301010803" pitchFamily="18" charset="0"/>
              </a:rPr>
              <a:t>Bedrohliches/ Gewalt/</a:t>
            </a:r>
          </a:p>
          <a:p>
            <a:pPr algn="ctr" eaLnBrk="1" hangingPunct="1"/>
            <a:r>
              <a:rPr lang="de-DE" altLang="de-DE" sz="1400" b="1" dirty="0">
                <a:solidFill>
                  <a:schemeClr val="bg1"/>
                </a:solidFill>
                <a:latin typeface="Garamond" panose="02020404030301010803" pitchFamily="18" charset="0"/>
              </a:rPr>
              <a:t>Verletzung/ Blut</a:t>
            </a:r>
          </a:p>
        </p:txBody>
      </p:sp>
      <p:sp>
        <p:nvSpPr>
          <p:cNvPr id="12296" name="Text Box 8"/>
          <p:cNvSpPr txBox="1">
            <a:spLocks noChangeArrowheads="1"/>
          </p:cNvSpPr>
          <p:nvPr/>
        </p:nvSpPr>
        <p:spPr bwMode="auto">
          <a:xfrm>
            <a:off x="3556001" y="6053138"/>
            <a:ext cx="8112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de-DE" altLang="de-DE">
              <a:latin typeface="Garamond" panose="02020404030301010803" pitchFamily="18" charset="0"/>
            </a:endParaRPr>
          </a:p>
        </p:txBody>
      </p:sp>
      <p:sp>
        <p:nvSpPr>
          <p:cNvPr id="51209" name="Rectangle 9"/>
          <p:cNvSpPr>
            <a:spLocks noChangeArrowheads="1"/>
          </p:cNvSpPr>
          <p:nvPr/>
        </p:nvSpPr>
        <p:spPr bwMode="auto">
          <a:xfrm>
            <a:off x="2566988" y="5229226"/>
            <a:ext cx="2520950" cy="1628775"/>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800" b="1" dirty="0">
                <a:solidFill>
                  <a:schemeClr val="bg1"/>
                </a:solidFill>
                <a:latin typeface="Garamond" panose="02020404030301010803" pitchFamily="18" charset="0"/>
              </a:rPr>
              <a:t>Verhalten</a:t>
            </a:r>
          </a:p>
          <a:p>
            <a:pPr algn="ctr" eaLnBrk="1" hangingPunct="1"/>
            <a:r>
              <a:rPr lang="de-DE" altLang="de-DE" sz="1400" b="1" dirty="0">
                <a:solidFill>
                  <a:schemeClr val="bg1"/>
                </a:solidFill>
                <a:latin typeface="Garamond" panose="02020404030301010803" pitchFamily="18" charset="0"/>
              </a:rPr>
              <a:t>Fluchtimpulse/Kampfimpulse/</a:t>
            </a:r>
          </a:p>
          <a:p>
            <a:pPr algn="ctr" eaLnBrk="1" hangingPunct="1"/>
            <a:r>
              <a:rPr lang="de-DE" altLang="de-DE" sz="1400" b="1" dirty="0">
                <a:solidFill>
                  <a:schemeClr val="bg1"/>
                </a:solidFill>
                <a:latin typeface="Garamond" panose="02020404030301010803" pitchFamily="18" charset="0"/>
              </a:rPr>
              <a:t>Resignation/Erregung her-</a:t>
            </a:r>
          </a:p>
          <a:p>
            <a:pPr algn="ctr" eaLnBrk="1" hangingPunct="1"/>
            <a:r>
              <a:rPr lang="de-DE" altLang="de-DE" sz="1400" b="1" dirty="0">
                <a:solidFill>
                  <a:schemeClr val="bg1"/>
                </a:solidFill>
                <a:latin typeface="Garamond" panose="02020404030301010803" pitchFamily="18" charset="0"/>
              </a:rPr>
              <a:t>stellen</a:t>
            </a:r>
          </a:p>
          <a:p>
            <a:pPr algn="ctr" eaLnBrk="1" hangingPunct="1"/>
            <a:endParaRPr lang="de-DE" altLang="de-DE" sz="1400" b="1" dirty="0">
              <a:latin typeface="Garamond" panose="02020404030301010803" pitchFamily="18" charset="0"/>
            </a:endParaRPr>
          </a:p>
        </p:txBody>
      </p:sp>
      <p:sp>
        <p:nvSpPr>
          <p:cNvPr id="51210" name="Rectangle 10"/>
          <p:cNvSpPr>
            <a:spLocks noChangeArrowheads="1"/>
          </p:cNvSpPr>
          <p:nvPr/>
        </p:nvSpPr>
        <p:spPr bwMode="auto">
          <a:xfrm>
            <a:off x="5591176" y="4652964"/>
            <a:ext cx="2233613" cy="1368425"/>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800" b="1" dirty="0">
                <a:solidFill>
                  <a:schemeClr val="bg1"/>
                </a:solidFill>
                <a:latin typeface="Garamond" panose="02020404030301010803" pitchFamily="18" charset="0"/>
              </a:rPr>
              <a:t>Gefühle</a:t>
            </a:r>
          </a:p>
          <a:p>
            <a:pPr algn="ctr" eaLnBrk="1" hangingPunct="1"/>
            <a:r>
              <a:rPr lang="de-DE" altLang="de-DE" sz="1400" dirty="0">
                <a:solidFill>
                  <a:schemeClr val="bg1"/>
                </a:solidFill>
                <a:latin typeface="Garamond" panose="02020404030301010803" pitchFamily="18" charset="0"/>
              </a:rPr>
              <a:t>Angst/Panik/Wut/ </a:t>
            </a:r>
          </a:p>
          <a:p>
            <a:pPr algn="ctr" eaLnBrk="1" hangingPunct="1"/>
            <a:r>
              <a:rPr lang="de-DE" altLang="de-DE" sz="1400" dirty="0">
                <a:solidFill>
                  <a:schemeClr val="bg1"/>
                </a:solidFill>
                <a:latin typeface="Garamond" panose="02020404030301010803" pitchFamily="18" charset="0"/>
              </a:rPr>
              <a:t>Verzweiflung/Neid/</a:t>
            </a:r>
            <a:r>
              <a:rPr lang="de-DE" altLang="de-DE" sz="1400" dirty="0" err="1">
                <a:solidFill>
                  <a:schemeClr val="bg1"/>
                </a:solidFill>
                <a:latin typeface="Garamond" panose="02020404030301010803" pitchFamily="18" charset="0"/>
              </a:rPr>
              <a:t>Miß</a:t>
            </a:r>
            <a:r>
              <a:rPr lang="de-DE" altLang="de-DE" sz="1400" dirty="0">
                <a:solidFill>
                  <a:schemeClr val="bg1"/>
                </a:solidFill>
                <a:latin typeface="Garamond" panose="02020404030301010803" pitchFamily="18" charset="0"/>
              </a:rPr>
              <a:t>-</a:t>
            </a:r>
          </a:p>
          <a:p>
            <a:pPr algn="ctr" eaLnBrk="1" hangingPunct="1"/>
            <a:r>
              <a:rPr lang="de-DE" altLang="de-DE" sz="1400" dirty="0">
                <a:solidFill>
                  <a:schemeClr val="bg1"/>
                </a:solidFill>
                <a:latin typeface="Garamond" panose="02020404030301010803" pitchFamily="18" charset="0"/>
              </a:rPr>
              <a:t>trauen...</a:t>
            </a:r>
          </a:p>
        </p:txBody>
      </p:sp>
      <p:sp>
        <p:nvSpPr>
          <p:cNvPr id="51211" name="Rectangle 11"/>
          <p:cNvSpPr>
            <a:spLocks noChangeArrowheads="1"/>
          </p:cNvSpPr>
          <p:nvPr/>
        </p:nvSpPr>
        <p:spPr bwMode="auto">
          <a:xfrm>
            <a:off x="7751763" y="2492376"/>
            <a:ext cx="2520950" cy="2016125"/>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de-DE" altLang="de-DE" sz="2800" b="1" dirty="0">
              <a:latin typeface="Garamond" panose="02020404030301010803" pitchFamily="18" charset="0"/>
            </a:endParaRPr>
          </a:p>
          <a:p>
            <a:pPr algn="ctr" eaLnBrk="1" hangingPunct="1"/>
            <a:r>
              <a:rPr lang="de-DE" altLang="de-DE" sz="2800" b="1" dirty="0">
                <a:solidFill>
                  <a:schemeClr val="bg1"/>
                </a:solidFill>
                <a:latin typeface="Garamond" panose="02020404030301010803" pitchFamily="18" charset="0"/>
              </a:rPr>
              <a:t>Körperwahr-</a:t>
            </a:r>
          </a:p>
          <a:p>
            <a:pPr algn="ctr" eaLnBrk="1" hangingPunct="1"/>
            <a:r>
              <a:rPr lang="de-DE" altLang="de-DE" sz="2800" b="1" dirty="0" err="1">
                <a:solidFill>
                  <a:schemeClr val="bg1"/>
                </a:solidFill>
                <a:latin typeface="Garamond" panose="02020404030301010803" pitchFamily="18" charset="0"/>
              </a:rPr>
              <a:t>nehmung</a:t>
            </a:r>
            <a:endParaRPr lang="de-DE" altLang="de-DE" sz="2800" b="1" dirty="0">
              <a:solidFill>
                <a:schemeClr val="bg1"/>
              </a:solidFill>
              <a:latin typeface="Garamond" panose="02020404030301010803" pitchFamily="18" charset="0"/>
            </a:endParaRPr>
          </a:p>
          <a:p>
            <a:pPr algn="ctr" eaLnBrk="1" hangingPunct="1"/>
            <a:r>
              <a:rPr lang="de-DE" altLang="de-DE" sz="1400" b="1" dirty="0">
                <a:solidFill>
                  <a:schemeClr val="bg1"/>
                </a:solidFill>
                <a:latin typeface="Garamond" panose="02020404030301010803" pitchFamily="18" charset="0"/>
              </a:rPr>
              <a:t>Herzrasen/ Übelkeit/</a:t>
            </a:r>
          </a:p>
          <a:p>
            <a:pPr algn="ctr" eaLnBrk="1" hangingPunct="1"/>
            <a:r>
              <a:rPr lang="de-DE" altLang="de-DE" sz="1400" b="1" dirty="0">
                <a:solidFill>
                  <a:schemeClr val="bg1"/>
                </a:solidFill>
                <a:latin typeface="Garamond" panose="02020404030301010803" pitchFamily="18" charset="0"/>
              </a:rPr>
              <a:t>Unruhe/ Müdigkeit/</a:t>
            </a:r>
          </a:p>
          <a:p>
            <a:pPr algn="ctr" eaLnBrk="1" hangingPunct="1"/>
            <a:endParaRPr lang="de-DE" altLang="de-DE" sz="1400" b="1" dirty="0">
              <a:solidFill>
                <a:schemeClr val="bg1"/>
              </a:solidFill>
              <a:latin typeface="Garamond" panose="02020404030301010803" pitchFamily="18" charset="0"/>
            </a:endParaRPr>
          </a:p>
          <a:p>
            <a:pPr algn="ctr" eaLnBrk="1" hangingPunct="1"/>
            <a:endParaRPr lang="de-DE" altLang="de-DE" sz="2800" b="1" dirty="0">
              <a:latin typeface="Garamond" panose="02020404030301010803" pitchFamily="18" charset="0"/>
            </a:endParaRPr>
          </a:p>
          <a:p>
            <a:pPr algn="ctr" eaLnBrk="1" hangingPunct="1"/>
            <a:endParaRPr lang="de-DE" altLang="de-DE" sz="2800" b="1" dirty="0">
              <a:latin typeface="Garamond" panose="02020404030301010803" pitchFamily="18" charset="0"/>
            </a:endParaRPr>
          </a:p>
        </p:txBody>
      </p:sp>
      <p:sp>
        <p:nvSpPr>
          <p:cNvPr id="51212" name="Rectangle 12"/>
          <p:cNvSpPr>
            <a:spLocks noChangeArrowheads="1"/>
          </p:cNvSpPr>
          <p:nvPr/>
        </p:nvSpPr>
        <p:spPr bwMode="auto">
          <a:xfrm>
            <a:off x="1343026" y="908050"/>
            <a:ext cx="3313113" cy="1441450"/>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800" b="1" dirty="0" err="1">
                <a:solidFill>
                  <a:schemeClr val="bg2"/>
                </a:solidFill>
                <a:latin typeface="Garamond" panose="02020404030301010803" pitchFamily="18" charset="0"/>
              </a:rPr>
              <a:t>Koginiton</a:t>
            </a:r>
            <a:r>
              <a:rPr lang="de-DE" altLang="de-DE" sz="2800" b="1" dirty="0">
                <a:solidFill>
                  <a:schemeClr val="bg2"/>
                </a:solidFill>
                <a:latin typeface="Garamond" panose="02020404030301010803" pitchFamily="18" charset="0"/>
              </a:rPr>
              <a:t> =</a:t>
            </a:r>
          </a:p>
          <a:p>
            <a:pPr algn="ctr" eaLnBrk="1" hangingPunct="1"/>
            <a:r>
              <a:rPr lang="de-DE" altLang="de-DE" sz="2800" b="1" dirty="0">
                <a:solidFill>
                  <a:schemeClr val="bg2"/>
                </a:solidFill>
                <a:latin typeface="Garamond" panose="02020404030301010803" pitchFamily="18" charset="0"/>
              </a:rPr>
              <a:t>Bedeutung</a:t>
            </a:r>
          </a:p>
          <a:p>
            <a:pPr algn="ctr" eaLnBrk="1" hangingPunct="1"/>
            <a:r>
              <a:rPr lang="de-DE" altLang="de-DE" sz="1400" b="1" dirty="0">
                <a:solidFill>
                  <a:schemeClr val="bg2"/>
                </a:solidFill>
                <a:latin typeface="Garamond" panose="02020404030301010803" pitchFamily="18" charset="0"/>
              </a:rPr>
              <a:t>Ich bin schlecht/ Versager/ wertlos</a:t>
            </a:r>
            <a:r>
              <a:rPr lang="de-DE" altLang="de-DE" sz="1400" b="1" dirty="0">
                <a:latin typeface="Garamond" panose="02020404030301010803" pitchFamily="18" charset="0"/>
              </a:rPr>
              <a:t>/....</a:t>
            </a:r>
          </a:p>
        </p:txBody>
      </p:sp>
      <p:sp>
        <p:nvSpPr>
          <p:cNvPr id="51213" name="Rectangle 13"/>
          <p:cNvSpPr>
            <a:spLocks noChangeArrowheads="1"/>
          </p:cNvSpPr>
          <p:nvPr/>
        </p:nvSpPr>
        <p:spPr bwMode="auto">
          <a:xfrm>
            <a:off x="4727575" y="2492376"/>
            <a:ext cx="2808288" cy="1439863"/>
          </a:xfrm>
          <a:prstGeom prst="rect">
            <a:avLst/>
          </a:prstGeom>
          <a:solidFill>
            <a:srgbClr val="C00000"/>
          </a:solidFill>
          <a:ln w="9525">
            <a:solidFill>
              <a:schemeClr val="tx1"/>
            </a:solidFill>
            <a:miter lim="800000"/>
            <a:headEnd/>
            <a:tailEnd/>
          </a:ln>
        </p:spPr>
        <p:txBody>
          <a:bodyPr wrap="none" anchor="ct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de-DE" altLang="de-DE" sz="2800" b="1" dirty="0">
                <a:solidFill>
                  <a:schemeClr val="bg1"/>
                </a:solidFill>
                <a:latin typeface="Garamond" panose="02020404030301010803" pitchFamily="18" charset="0"/>
              </a:rPr>
              <a:t>Beziehung</a:t>
            </a:r>
          </a:p>
          <a:p>
            <a:pPr algn="ctr" eaLnBrk="1" hangingPunct="1"/>
            <a:r>
              <a:rPr lang="de-DE" altLang="de-DE" sz="1400" b="1" dirty="0">
                <a:solidFill>
                  <a:schemeClr val="bg1"/>
                </a:solidFill>
                <a:latin typeface="Garamond" panose="02020404030301010803" pitchFamily="18" charset="0"/>
              </a:rPr>
              <a:t>Bindungsstörung:</a:t>
            </a:r>
          </a:p>
          <a:p>
            <a:pPr algn="ctr" eaLnBrk="1" hangingPunct="1"/>
            <a:r>
              <a:rPr lang="de-DE" altLang="de-DE" sz="1400" b="1" dirty="0">
                <a:solidFill>
                  <a:schemeClr val="bg1"/>
                </a:solidFill>
                <a:latin typeface="Garamond" panose="02020404030301010803" pitchFamily="18" charset="0"/>
              </a:rPr>
              <a:t>Unsicher/vermeidend/ </a:t>
            </a:r>
          </a:p>
          <a:p>
            <a:pPr algn="ctr" eaLnBrk="1" hangingPunct="1"/>
            <a:r>
              <a:rPr lang="de-DE" altLang="de-DE" sz="1400" b="1" dirty="0">
                <a:solidFill>
                  <a:schemeClr val="bg1"/>
                </a:solidFill>
                <a:latin typeface="Garamond" panose="02020404030301010803" pitchFamily="18" charset="0"/>
              </a:rPr>
              <a:t>ambivalent</a:t>
            </a:r>
          </a:p>
          <a:p>
            <a:pPr algn="ctr" eaLnBrk="1" hangingPunct="1"/>
            <a:endParaRPr lang="de-DE" altLang="de-DE" sz="2800" b="1" dirty="0">
              <a:latin typeface="Garamond" panose="02020404030301010803" pitchFamily="18" charset="0"/>
            </a:endParaRPr>
          </a:p>
        </p:txBody>
      </p:sp>
    </p:spTree>
    <p:extLst>
      <p:ext uri="{BB962C8B-B14F-4D97-AF65-F5344CB8AC3E}">
        <p14:creationId xmlns:p14="http://schemas.microsoft.com/office/powerpoint/2010/main" val="2336949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blinds(horizontal)">
                                      <p:cBhvr>
                                        <p:cTn id="7" dur="500"/>
                                        <p:tgtEl>
                                          <p:spTgt spid="512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203"/>
                                        </p:tgtEl>
                                        <p:attrNameLst>
                                          <p:attrName>style.visibility</p:attrName>
                                        </p:attrNameLst>
                                      </p:cBhvr>
                                      <p:to>
                                        <p:strVal val="visible"/>
                                      </p:to>
                                    </p:set>
                                    <p:animEffect transition="in" filter="blinds(horizontal)">
                                      <p:cBhvr>
                                        <p:cTn id="12" dur="500"/>
                                        <p:tgtEl>
                                          <p:spTgt spid="512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1205"/>
                                        </p:tgtEl>
                                        <p:attrNameLst>
                                          <p:attrName>style.visibility</p:attrName>
                                        </p:attrNameLst>
                                      </p:cBhvr>
                                      <p:to>
                                        <p:strVal val="visible"/>
                                      </p:to>
                                    </p:set>
                                    <p:animEffect transition="in" filter="blinds(horizontal)">
                                      <p:cBhvr>
                                        <p:cTn id="17" dur="500"/>
                                        <p:tgtEl>
                                          <p:spTgt spid="512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1204"/>
                                        </p:tgtEl>
                                        <p:attrNameLst>
                                          <p:attrName>style.visibility</p:attrName>
                                        </p:attrNameLst>
                                      </p:cBhvr>
                                      <p:to>
                                        <p:strVal val="visible"/>
                                      </p:to>
                                    </p:set>
                                    <p:animEffect transition="in" filter="blinds(horizontal)">
                                      <p:cBhvr>
                                        <p:cTn id="22" dur="500"/>
                                        <p:tgtEl>
                                          <p:spTgt spid="512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1206"/>
                                        </p:tgtEl>
                                        <p:attrNameLst>
                                          <p:attrName>style.visibility</p:attrName>
                                        </p:attrNameLst>
                                      </p:cBhvr>
                                      <p:to>
                                        <p:strVal val="visible"/>
                                      </p:to>
                                    </p:set>
                                    <p:animEffect transition="in" filter="blinds(horizontal)">
                                      <p:cBhvr>
                                        <p:cTn id="27" dur="500"/>
                                        <p:tgtEl>
                                          <p:spTgt spid="512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51207"/>
                                        </p:tgtEl>
                                        <p:attrNameLst>
                                          <p:attrName>style.visibility</p:attrName>
                                        </p:attrNameLst>
                                      </p:cBhvr>
                                      <p:to>
                                        <p:strVal val="visible"/>
                                      </p:to>
                                    </p:set>
                                    <p:animEffect transition="in" filter="blinds(horizontal)">
                                      <p:cBhvr>
                                        <p:cTn id="32" dur="500"/>
                                        <p:tgtEl>
                                          <p:spTgt spid="5120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51209"/>
                                        </p:tgtEl>
                                        <p:attrNameLst>
                                          <p:attrName>style.visibility</p:attrName>
                                        </p:attrNameLst>
                                      </p:cBhvr>
                                      <p:to>
                                        <p:strVal val="visible"/>
                                      </p:to>
                                    </p:set>
                                    <p:animEffect transition="in" filter="blinds(horizontal)">
                                      <p:cBhvr>
                                        <p:cTn id="37" dur="500"/>
                                        <p:tgtEl>
                                          <p:spTgt spid="5120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1210"/>
                                        </p:tgtEl>
                                        <p:attrNameLst>
                                          <p:attrName>style.visibility</p:attrName>
                                        </p:attrNameLst>
                                      </p:cBhvr>
                                      <p:to>
                                        <p:strVal val="visible"/>
                                      </p:to>
                                    </p:set>
                                    <p:animEffect transition="in" filter="blinds(horizontal)">
                                      <p:cBhvr>
                                        <p:cTn id="42" dur="500"/>
                                        <p:tgtEl>
                                          <p:spTgt spid="512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51211"/>
                                        </p:tgtEl>
                                        <p:attrNameLst>
                                          <p:attrName>style.visibility</p:attrName>
                                        </p:attrNameLst>
                                      </p:cBhvr>
                                      <p:to>
                                        <p:strVal val="visible"/>
                                      </p:to>
                                    </p:set>
                                    <p:animEffect transition="in" filter="blinds(horizontal)">
                                      <p:cBhvr>
                                        <p:cTn id="47" dur="500"/>
                                        <p:tgtEl>
                                          <p:spTgt spid="5121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1212"/>
                                        </p:tgtEl>
                                        <p:attrNameLst>
                                          <p:attrName>style.visibility</p:attrName>
                                        </p:attrNameLst>
                                      </p:cBhvr>
                                      <p:to>
                                        <p:strVal val="visible"/>
                                      </p:to>
                                    </p:set>
                                    <p:animEffect transition="in" filter="blinds(horizontal)">
                                      <p:cBhvr>
                                        <p:cTn id="52" dur="500"/>
                                        <p:tgtEl>
                                          <p:spTgt spid="5121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1213"/>
                                        </p:tgtEl>
                                        <p:attrNameLst>
                                          <p:attrName>style.visibility</p:attrName>
                                        </p:attrNameLst>
                                      </p:cBhvr>
                                      <p:to>
                                        <p:strVal val="visible"/>
                                      </p:to>
                                    </p:set>
                                    <p:animEffect transition="in" filter="blinds(horizontal)">
                                      <p:cBhvr>
                                        <p:cTn id="57" dur="500"/>
                                        <p:tgtEl>
                                          <p:spTgt spid="51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nimBg="1"/>
      <p:bldP spid="51203" grpId="0" animBg="1"/>
      <p:bldP spid="51204" grpId="0" animBg="1"/>
      <p:bldP spid="51206" grpId="0" animBg="1"/>
      <p:bldP spid="51207" grpId="0" animBg="1"/>
      <p:bldP spid="51209" grpId="0" animBg="1"/>
      <p:bldP spid="51210" grpId="0" animBg="1"/>
      <p:bldP spid="51211" grpId="0" animBg="1"/>
      <p:bldP spid="51212" grpId="0" animBg="1"/>
      <p:bldP spid="5121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0073" y="181544"/>
            <a:ext cx="12192000" cy="6217087"/>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Wut und Hass: </a:t>
            </a:r>
            <a:endParaRPr lang="de-DE" sz="4400" b="1" u="sng"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Trauer-Wut </a:t>
            </a:r>
            <a:r>
              <a:rPr lang="de-DE" sz="2800" dirty="0">
                <a:solidFill>
                  <a:srgbClr val="000000"/>
                </a:solidFill>
                <a:latin typeface="Calibri" panose="020F0502020204030204" pitchFamily="34" charset="0"/>
                <a:ea typeface="Arial Unicode MS"/>
                <a:cs typeface="Arial Unicode MS"/>
              </a:rPr>
              <a:t>kann auch nützlich sein, sie ist lebendig  und kraftvoll, und das Gegenteil von einer verzweifelten Gelähmtheit. </a:t>
            </a:r>
            <a:endParaRPr lang="de-DE" sz="2800" dirty="0">
              <a:solidFill>
                <a:srgbClr val="000000"/>
              </a:solidFill>
              <a:latin typeface="Helvetica Neue"/>
              <a:ea typeface="Arial Unicode MS"/>
              <a:cs typeface="Arial Unicode MS"/>
            </a:endParaRPr>
          </a:p>
          <a:p>
            <a:pPr>
              <a:spcAft>
                <a:spcPts val="0"/>
              </a:spcAft>
            </a:pPr>
            <a:endParaRPr lang="de-DE" u="sng" dirty="0" smtClean="0">
              <a:solidFill>
                <a:srgbClr val="000000"/>
              </a:solidFill>
              <a:latin typeface="Calibri" panose="020F0502020204030204" pitchFamily="34" charset="0"/>
              <a:ea typeface="Arial Unicode MS"/>
              <a:cs typeface="Arial Unicode MS"/>
            </a:endParaRPr>
          </a:p>
          <a:p>
            <a:pPr>
              <a:spcAft>
                <a:spcPts val="0"/>
              </a:spcAft>
            </a:pPr>
            <a:r>
              <a:rPr lang="de-DE" sz="2800" u="sng" dirty="0" smtClean="0">
                <a:solidFill>
                  <a:srgbClr val="000000"/>
                </a:solidFill>
                <a:latin typeface="Calibri" panose="020F0502020204030204" pitchFamily="34" charset="0"/>
                <a:ea typeface="Arial Unicode MS"/>
                <a:cs typeface="Arial Unicode MS"/>
              </a:rPr>
              <a:t>Wut</a:t>
            </a:r>
            <a:r>
              <a:rPr lang="de-DE" sz="2800" dirty="0" smtClean="0">
                <a:solidFill>
                  <a:srgbClr val="000000"/>
                </a:solidFill>
                <a:latin typeface="Calibri" panose="020F0502020204030204" pitchFamily="34" charset="0"/>
                <a:ea typeface="Arial Unicode MS"/>
                <a:cs typeface="Arial Unicode MS"/>
              </a:rPr>
              <a:t> </a:t>
            </a:r>
            <a:r>
              <a:rPr lang="de-DE" sz="2800" dirty="0">
                <a:solidFill>
                  <a:srgbClr val="000000"/>
                </a:solidFill>
                <a:latin typeface="Calibri" panose="020F0502020204030204" pitchFamily="34" charset="0"/>
                <a:ea typeface="Arial Unicode MS"/>
                <a:cs typeface="Arial Unicode MS"/>
              </a:rPr>
              <a:t>hilft vieles zu schaffen, was sonst unmöglich erscheint.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Wer </a:t>
            </a:r>
            <a:r>
              <a:rPr lang="de-DE" sz="2800" dirty="0">
                <a:solidFill>
                  <a:srgbClr val="000000"/>
                </a:solidFill>
                <a:latin typeface="Calibri" panose="020F0502020204030204" pitchFamily="34" charset="0"/>
                <a:ea typeface="Arial Unicode MS"/>
                <a:cs typeface="Arial Unicode MS"/>
              </a:rPr>
              <a:t>wütend auf den Verstorbenen sein kann, rückt auch ein kleines Stück von ihm ab</a:t>
            </a:r>
            <a:r>
              <a:rPr lang="de-DE" sz="2800" dirty="0" smtClean="0">
                <a:solidFill>
                  <a:srgbClr val="000000"/>
                </a:solidFill>
                <a:latin typeface="Calibri" panose="020F0502020204030204" pitchFamily="34" charset="0"/>
                <a:ea typeface="Arial Unicode MS"/>
                <a:cs typeface="Arial Unicode MS"/>
              </a:rPr>
              <a:t>.</a:t>
            </a:r>
          </a:p>
          <a:p>
            <a:pPr>
              <a:spcAft>
                <a:spcPts val="0"/>
              </a:spcAft>
            </a:pPr>
            <a:r>
              <a:rPr lang="de-DE" sz="2800" dirty="0" smtClean="0">
                <a:solidFill>
                  <a:srgbClr val="000000"/>
                </a:solidFill>
                <a:latin typeface="Calibri" panose="020F0502020204030204" pitchFamily="34" charset="0"/>
                <a:ea typeface="Arial Unicode MS"/>
                <a:cs typeface="Arial Unicode MS"/>
              </a:rPr>
              <a:t> </a:t>
            </a:r>
            <a:r>
              <a:rPr lang="de-DE" sz="2800" dirty="0">
                <a:solidFill>
                  <a:srgbClr val="000000"/>
                </a:solidFill>
                <a:latin typeface="Calibri" panose="020F0502020204030204" pitchFamily="34" charset="0"/>
                <a:ea typeface="Arial Unicode MS"/>
                <a:cs typeface="Arial Unicode MS"/>
              </a:rPr>
              <a:t>In </a:t>
            </a:r>
            <a:r>
              <a:rPr lang="de-DE" sz="2800" dirty="0" smtClean="0">
                <a:solidFill>
                  <a:srgbClr val="000000"/>
                </a:solidFill>
                <a:latin typeface="Calibri" panose="020F0502020204030204" pitchFamily="34" charset="0"/>
                <a:ea typeface="Arial Unicode MS"/>
                <a:cs typeface="Arial Unicode MS"/>
              </a:rPr>
              <a:t>dieser Wut/Zorn </a:t>
            </a:r>
            <a:r>
              <a:rPr lang="de-DE" sz="2800" dirty="0">
                <a:solidFill>
                  <a:srgbClr val="000000"/>
                </a:solidFill>
                <a:latin typeface="Calibri" panose="020F0502020204030204" pitchFamily="34" charset="0"/>
                <a:ea typeface="Arial Unicode MS"/>
                <a:cs typeface="Arial Unicode MS"/>
              </a:rPr>
              <a:t>spürt man die eigene Lebendigkeit und das eigene Selbst, im Gegensatz zum </a:t>
            </a:r>
            <a:r>
              <a:rPr lang="de-DE" sz="2800" dirty="0" smtClean="0">
                <a:solidFill>
                  <a:srgbClr val="000000"/>
                </a:solidFill>
                <a:latin typeface="Calibri" panose="020F0502020204030204" pitchFamily="34" charset="0"/>
                <a:ea typeface="Arial Unicode MS"/>
                <a:cs typeface="Arial Unicode MS"/>
              </a:rPr>
              <a:t>Tod des Verstorbenen. </a:t>
            </a:r>
            <a:r>
              <a:rPr lang="de-DE" sz="2800" dirty="0">
                <a:solidFill>
                  <a:srgbClr val="000000"/>
                </a:solidFill>
                <a:latin typeface="Calibri" panose="020F0502020204030204" pitchFamily="34" charset="0"/>
                <a:ea typeface="Arial Unicode MS"/>
                <a:cs typeface="Arial Unicode MS"/>
              </a:rPr>
              <a:t>Aber genau das, das Abrücken, dieses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kleine </a:t>
            </a:r>
            <a:r>
              <a:rPr lang="de-DE" sz="2800" dirty="0">
                <a:solidFill>
                  <a:srgbClr val="000000"/>
                </a:solidFill>
                <a:latin typeface="Calibri" panose="020F0502020204030204" pitchFamily="34" charset="0"/>
                <a:ea typeface="Arial Unicode MS"/>
                <a:cs typeface="Arial Unicode MS"/>
              </a:rPr>
              <a:t>Stück Distanz, macht es vielen Trauernden unmöglich Wut auf die Verstorbenen zu empfinden.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Offenheit und keine Wertung von allen inneren Prozessen der Trauernden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Wut kann ein Teil der Liebe sein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414002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fade">
                                      <p:cBhvr>
                                        <p:cTn id="26" dur="1000"/>
                                        <p:tgtEl>
                                          <p:spTgt spid="2">
                                            <p:txEl>
                                              <p:pRg st="5" end="5"/>
                                            </p:txEl>
                                          </p:spTgt>
                                        </p:tgtEl>
                                      </p:cBhvr>
                                    </p:animEffect>
                                    <p:anim calcmode="lin" valueType="num">
                                      <p:cBhvr>
                                        <p:cTn id="2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fade">
                                      <p:cBhvr>
                                        <p:cTn id="33" dur="1000"/>
                                        <p:tgtEl>
                                          <p:spTgt spid="2">
                                            <p:txEl>
                                              <p:pRg st="6" end="6"/>
                                            </p:txEl>
                                          </p:spTgt>
                                        </p:tgtEl>
                                      </p:cBhvr>
                                    </p:animEffect>
                                    <p:anim calcmode="lin" valueType="num">
                                      <p:cBhvr>
                                        <p:cTn id="34"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2">
                                            <p:txEl>
                                              <p:pRg st="7" end="7"/>
                                            </p:txEl>
                                          </p:spTgt>
                                        </p:tgtEl>
                                        <p:attrNameLst>
                                          <p:attrName>style.visibility</p:attrName>
                                        </p:attrNameLst>
                                      </p:cBhvr>
                                      <p:to>
                                        <p:strVal val="visible"/>
                                      </p:to>
                                    </p:set>
                                    <p:animEffect transition="in" filter="fade">
                                      <p:cBhvr>
                                        <p:cTn id="38" dur="1000"/>
                                        <p:tgtEl>
                                          <p:spTgt spid="2">
                                            <p:txEl>
                                              <p:pRg st="7" end="7"/>
                                            </p:txEl>
                                          </p:spTgt>
                                        </p:tgtEl>
                                      </p:cBhvr>
                                    </p:animEffect>
                                    <p:anim calcmode="lin" valueType="num">
                                      <p:cBhvr>
                                        <p:cTn id="3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Effect transition="in" filter="fade">
                                      <p:cBhvr>
                                        <p:cTn id="45" dur="1000"/>
                                        <p:tgtEl>
                                          <p:spTgt spid="2">
                                            <p:txEl>
                                              <p:pRg st="8" end="8"/>
                                            </p:txEl>
                                          </p:spTgt>
                                        </p:tgtEl>
                                      </p:cBhvr>
                                    </p:animEffect>
                                    <p:anim calcmode="lin" valueType="num">
                                      <p:cBhvr>
                                        <p:cTn id="46"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2">
                                            <p:txEl>
                                              <p:pRg st="9" end="9"/>
                                            </p:txEl>
                                          </p:spTgt>
                                        </p:tgtEl>
                                        <p:attrNameLst>
                                          <p:attrName>style.visibility</p:attrName>
                                        </p:attrNameLst>
                                      </p:cBhvr>
                                      <p:to>
                                        <p:strVal val="visible"/>
                                      </p:to>
                                    </p:set>
                                    <p:animEffect transition="in" filter="fade">
                                      <p:cBhvr>
                                        <p:cTn id="50" dur="1000"/>
                                        <p:tgtEl>
                                          <p:spTgt spid="2">
                                            <p:txEl>
                                              <p:pRg st="9" end="9"/>
                                            </p:txEl>
                                          </p:spTgt>
                                        </p:tgtEl>
                                      </p:cBhvr>
                                    </p:animEffect>
                                    <p:anim calcmode="lin" valueType="num">
                                      <p:cBhvr>
                                        <p:cTn id="5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76629"/>
            <a:ext cx="12127344" cy="3785652"/>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Hass:</a:t>
            </a:r>
            <a:endParaRPr lang="de-DE" sz="4400" b="1" u="sng"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Hass ist anders als Wut.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Wut ist „heiß“ und kommt in Wellen. Wut flammt auf und kühlt wieder ab, macht Platz für Entschuldigung oder einfach auch manchmal für ein Lachen.</a:t>
            </a:r>
            <a:endParaRPr lang="de-DE" sz="28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Hass </a:t>
            </a:r>
            <a:r>
              <a:rPr lang="de-DE" sz="2800" dirty="0">
                <a:solidFill>
                  <a:srgbClr val="000000"/>
                </a:solidFill>
                <a:latin typeface="Calibri" panose="020F0502020204030204" pitchFamily="34" charset="0"/>
                <a:ea typeface="Arial Unicode MS"/>
                <a:cs typeface="Arial Unicode MS"/>
              </a:rPr>
              <a:t>ist kalt, lässt nicht mehr los.</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Der Hass richtet sich gegen den Täte,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Hass vergiftet die eigenen Tage er nimmt Raum und Gedanken und Gefühle ein</a:t>
            </a:r>
            <a:endParaRPr lang="de-DE" sz="2800" dirty="0">
              <a:ln>
                <a:noFill/>
              </a:ln>
              <a:solidFill>
                <a:srgbClr val="000000"/>
              </a:solidFill>
              <a:effectLst/>
              <a:latin typeface="Helvetica Neue"/>
              <a:ea typeface="Arial Unicode MS"/>
              <a:cs typeface="Arial Unicode MS"/>
            </a:endParaRPr>
          </a:p>
        </p:txBody>
      </p:sp>
      <p:sp>
        <p:nvSpPr>
          <p:cNvPr id="3" name="Rechteck 2"/>
          <p:cNvSpPr/>
          <p:nvPr/>
        </p:nvSpPr>
        <p:spPr>
          <a:xfrm>
            <a:off x="0" y="4178558"/>
            <a:ext cx="11684000" cy="2246769"/>
          </a:xfrm>
          <a:prstGeom prst="rect">
            <a:avLst/>
          </a:prstGeom>
        </p:spPr>
        <p:txBody>
          <a:bodyPr wrap="square">
            <a:spAutoFit/>
          </a:bodyPr>
          <a:lstStyle/>
          <a:p>
            <a:r>
              <a:rPr lang="en-US" sz="2800" dirty="0" err="1">
                <a:solidFill>
                  <a:schemeClr val="bg1"/>
                </a:solidFill>
                <a:latin typeface="Calibri" panose="020F0502020204030204" pitchFamily="34" charset="0"/>
                <a:ea typeface="Arial Unicode MS"/>
              </a:rPr>
              <a:t>Innere</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Vorstellung</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Wasserdampf</a:t>
            </a:r>
            <a:r>
              <a:rPr lang="en-US" sz="2800" dirty="0">
                <a:solidFill>
                  <a:schemeClr val="bg1"/>
                </a:solidFill>
                <a:latin typeface="Calibri" panose="020F0502020204030204" pitchFamily="34" charset="0"/>
                <a:ea typeface="Arial Unicode MS"/>
              </a:rPr>
              <a:t>, der in </a:t>
            </a:r>
            <a:r>
              <a:rPr lang="en-US" sz="2800" dirty="0" err="1">
                <a:solidFill>
                  <a:schemeClr val="bg1"/>
                </a:solidFill>
                <a:latin typeface="Calibri" panose="020F0502020204030204" pitchFamily="34" charset="0"/>
                <a:ea typeface="Arial Unicode MS"/>
              </a:rPr>
              <a:t>einem</a:t>
            </a:r>
            <a:r>
              <a:rPr lang="en-US" sz="2800" dirty="0">
                <a:solidFill>
                  <a:schemeClr val="bg1"/>
                </a:solidFill>
                <a:latin typeface="Calibri" panose="020F0502020204030204" pitchFamily="34" charset="0"/>
                <a:ea typeface="Arial Unicode MS"/>
              </a:rPr>
              <a:t> Kessel </a:t>
            </a:r>
            <a:r>
              <a:rPr lang="en-US" sz="2800" dirty="0" err="1">
                <a:solidFill>
                  <a:schemeClr val="bg1"/>
                </a:solidFill>
                <a:latin typeface="Calibri" panose="020F0502020204030204" pitchFamily="34" charset="0"/>
                <a:ea typeface="Arial Unicode MS"/>
              </a:rPr>
              <a:t>gefangen</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ist</a:t>
            </a:r>
            <a:r>
              <a:rPr lang="en-US" sz="2800" dirty="0">
                <a:solidFill>
                  <a:schemeClr val="bg1"/>
                </a:solidFill>
                <a:latin typeface="Calibri" panose="020F0502020204030204" pitchFamily="34" charset="0"/>
                <a:ea typeface="Arial Unicode MS"/>
              </a:rPr>
              <a:t>, der </a:t>
            </a:r>
            <a:r>
              <a:rPr lang="en-US" sz="2800" dirty="0" err="1">
                <a:solidFill>
                  <a:schemeClr val="bg1"/>
                </a:solidFill>
                <a:latin typeface="Calibri" panose="020F0502020204030204" pitchFamily="34" charset="0"/>
                <a:ea typeface="Arial Unicode MS"/>
              </a:rPr>
              <a:t>irgendwie</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raus</a:t>
            </a:r>
            <a:r>
              <a:rPr lang="en-US" sz="2800" dirty="0">
                <a:solidFill>
                  <a:schemeClr val="bg1"/>
                </a:solidFill>
                <a:latin typeface="Calibri" panose="020F0502020204030204" pitchFamily="34" charset="0"/>
                <a:ea typeface="Arial Unicode MS"/>
              </a:rPr>
              <a:t> muss, </a:t>
            </a:r>
            <a:r>
              <a:rPr lang="en-US" sz="2800" dirty="0" err="1">
                <a:solidFill>
                  <a:schemeClr val="bg1"/>
                </a:solidFill>
                <a:latin typeface="Calibri" panose="020F0502020204030204" pitchFamily="34" charset="0"/>
                <a:ea typeface="Arial Unicode MS"/>
              </a:rPr>
              <a:t>sonst</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wird</a:t>
            </a:r>
            <a:r>
              <a:rPr lang="en-US" sz="2800" dirty="0">
                <a:solidFill>
                  <a:schemeClr val="bg1"/>
                </a:solidFill>
                <a:latin typeface="Calibri" panose="020F0502020204030204" pitchFamily="34" charset="0"/>
                <a:ea typeface="Arial Unicode MS"/>
              </a:rPr>
              <a:t> das </a:t>
            </a:r>
            <a:r>
              <a:rPr lang="en-US" sz="2800" dirty="0" err="1">
                <a:solidFill>
                  <a:schemeClr val="bg1"/>
                </a:solidFill>
                <a:latin typeface="Calibri" panose="020F0502020204030204" pitchFamily="34" charset="0"/>
                <a:ea typeface="Arial Unicode MS"/>
              </a:rPr>
              <a:t>Gefäß</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platzen</a:t>
            </a:r>
            <a:r>
              <a:rPr lang="en-US" sz="2800" dirty="0">
                <a:solidFill>
                  <a:schemeClr val="bg1"/>
                </a:solidFill>
                <a:latin typeface="Calibri" panose="020F0502020204030204" pitchFamily="34" charset="0"/>
                <a:ea typeface="Arial Unicode MS"/>
              </a:rPr>
              <a:t> und die Menschen </a:t>
            </a:r>
            <a:r>
              <a:rPr lang="en-US" sz="2800" dirty="0" err="1">
                <a:solidFill>
                  <a:schemeClr val="bg1"/>
                </a:solidFill>
                <a:latin typeface="Calibri" panose="020F0502020204030204" pitchFamily="34" charset="0"/>
                <a:ea typeface="Arial Unicode MS"/>
              </a:rPr>
              <a:t>verletzen</a:t>
            </a:r>
            <a:r>
              <a:rPr lang="en-US" sz="2800" dirty="0">
                <a:solidFill>
                  <a:schemeClr val="bg1"/>
                </a:solidFill>
                <a:latin typeface="Calibri" panose="020F0502020204030204" pitchFamily="34" charset="0"/>
                <a:ea typeface="Arial Unicode MS"/>
              </a:rPr>
              <a:t>. </a:t>
            </a:r>
            <a:endParaRPr lang="en-US" sz="2800" dirty="0" smtClean="0">
              <a:solidFill>
                <a:schemeClr val="bg1"/>
              </a:solidFill>
              <a:latin typeface="Calibri" panose="020F0502020204030204" pitchFamily="34" charset="0"/>
              <a:ea typeface="Arial Unicode MS"/>
            </a:endParaRPr>
          </a:p>
          <a:p>
            <a:r>
              <a:rPr lang="en-US" sz="2800" dirty="0" smtClean="0">
                <a:solidFill>
                  <a:schemeClr val="bg1"/>
                </a:solidFill>
                <a:latin typeface="Calibri" panose="020F0502020204030204" pitchFamily="34" charset="0"/>
                <a:ea typeface="Arial Unicode MS"/>
              </a:rPr>
              <a:t>„</a:t>
            </a:r>
            <a:r>
              <a:rPr lang="en-US" sz="2800" dirty="0" err="1">
                <a:solidFill>
                  <a:schemeClr val="bg1"/>
                </a:solidFill>
                <a:latin typeface="Calibri" panose="020F0502020204030204" pitchFamily="34" charset="0"/>
                <a:ea typeface="Arial Unicode MS"/>
              </a:rPr>
              <a:t>Wutventile</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funktionieren</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wie</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ein</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Ventil</a:t>
            </a:r>
            <a:r>
              <a:rPr lang="en-US" sz="2800" dirty="0">
                <a:solidFill>
                  <a:schemeClr val="bg1"/>
                </a:solidFill>
                <a:latin typeface="Calibri" panose="020F0502020204030204" pitchFamily="34" charset="0"/>
                <a:ea typeface="Arial Unicode MS"/>
              </a:rPr>
              <a:t> am </a:t>
            </a:r>
            <a:r>
              <a:rPr lang="en-US" sz="2800" dirty="0" err="1">
                <a:solidFill>
                  <a:schemeClr val="bg1"/>
                </a:solidFill>
                <a:latin typeface="Calibri" panose="020F0502020204030204" pitchFamily="34" charset="0"/>
                <a:ea typeface="Arial Unicode MS"/>
              </a:rPr>
              <a:t>Kochtopf</a:t>
            </a:r>
            <a:r>
              <a:rPr lang="en-US" sz="2800" dirty="0">
                <a:solidFill>
                  <a:schemeClr val="bg1"/>
                </a:solidFill>
                <a:latin typeface="Calibri" panose="020F0502020204030204" pitchFamily="34" charset="0"/>
                <a:ea typeface="Arial Unicode MS"/>
              </a:rPr>
              <a:t>. Der </a:t>
            </a:r>
            <a:r>
              <a:rPr lang="en-US" sz="2800" dirty="0" smtClean="0">
                <a:solidFill>
                  <a:schemeClr val="bg1"/>
                </a:solidFill>
                <a:latin typeface="Calibri" panose="020F0502020204030204" pitchFamily="34" charset="0"/>
                <a:ea typeface="Arial Unicode MS"/>
              </a:rPr>
              <a:t>“</a:t>
            </a:r>
            <a:r>
              <a:rPr lang="en-US" sz="2800" dirty="0" err="1" smtClean="0">
                <a:solidFill>
                  <a:schemeClr val="bg1"/>
                </a:solidFill>
                <a:latin typeface="Calibri" panose="020F0502020204030204" pitchFamily="34" charset="0"/>
                <a:ea typeface="Arial Unicode MS"/>
              </a:rPr>
              <a:t>überschüssige</a:t>
            </a:r>
            <a:r>
              <a:rPr lang="en-US" sz="2800" dirty="0" smtClean="0">
                <a:solidFill>
                  <a:schemeClr val="bg1"/>
                </a:solidFill>
                <a:latin typeface="Calibri" panose="020F0502020204030204" pitchFamily="34" charset="0"/>
                <a:ea typeface="Arial Unicode MS"/>
              </a:rPr>
              <a:t> </a:t>
            </a:r>
            <a:r>
              <a:rPr lang="en-US" sz="2800" dirty="0" err="1" smtClean="0">
                <a:solidFill>
                  <a:schemeClr val="bg1"/>
                </a:solidFill>
                <a:latin typeface="Calibri" panose="020F0502020204030204" pitchFamily="34" charset="0"/>
                <a:ea typeface="Arial Unicode MS"/>
              </a:rPr>
              <a:t>Druck</a:t>
            </a:r>
            <a:r>
              <a:rPr lang="en-US" sz="2800" dirty="0" smtClean="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wird</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willentlich</a:t>
            </a:r>
            <a:r>
              <a:rPr lang="en-US" sz="2800" dirty="0">
                <a:solidFill>
                  <a:schemeClr val="bg1"/>
                </a:solidFill>
                <a:latin typeface="Calibri" panose="020F0502020204030204" pitchFamily="34" charset="0"/>
                <a:ea typeface="Arial Unicode MS"/>
              </a:rPr>
              <a:t> und </a:t>
            </a:r>
            <a:r>
              <a:rPr lang="en-US" sz="2800" dirty="0" err="1">
                <a:solidFill>
                  <a:schemeClr val="bg1"/>
                </a:solidFill>
                <a:latin typeface="Calibri" panose="020F0502020204030204" pitchFamily="34" charset="0"/>
                <a:ea typeface="Arial Unicode MS"/>
              </a:rPr>
              <a:t>ohne</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Gefahr</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für</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Leib</a:t>
            </a:r>
            <a:r>
              <a:rPr lang="en-US" sz="2800" dirty="0">
                <a:solidFill>
                  <a:schemeClr val="bg1"/>
                </a:solidFill>
                <a:latin typeface="Calibri" panose="020F0502020204030204" pitchFamily="34" charset="0"/>
                <a:ea typeface="Arial Unicode MS"/>
              </a:rPr>
              <a:t> und </a:t>
            </a:r>
            <a:r>
              <a:rPr lang="en-US" sz="2800" dirty="0" err="1">
                <a:solidFill>
                  <a:schemeClr val="bg1"/>
                </a:solidFill>
                <a:latin typeface="Calibri" panose="020F0502020204030204" pitchFamily="34" charset="0"/>
                <a:ea typeface="Arial Unicode MS"/>
              </a:rPr>
              <a:t>Leben</a:t>
            </a:r>
            <a:r>
              <a:rPr lang="en-US" sz="2800" dirty="0">
                <a:solidFill>
                  <a:schemeClr val="bg1"/>
                </a:solidFill>
                <a:latin typeface="Calibri" panose="020F0502020204030204" pitchFamily="34" charset="0"/>
                <a:ea typeface="Arial Unicode MS"/>
              </a:rPr>
              <a:t> </a:t>
            </a:r>
            <a:r>
              <a:rPr lang="en-US" sz="2800" dirty="0" err="1">
                <a:solidFill>
                  <a:schemeClr val="bg1"/>
                </a:solidFill>
                <a:latin typeface="Calibri" panose="020F0502020204030204" pitchFamily="34" charset="0"/>
                <a:ea typeface="Arial Unicode MS"/>
              </a:rPr>
              <a:t>abgelassen</a:t>
            </a:r>
            <a:endParaRPr lang="de-DE" sz="2800" dirty="0">
              <a:solidFill>
                <a:schemeClr val="bg1"/>
              </a:solidFill>
            </a:endParaRPr>
          </a:p>
        </p:txBody>
      </p:sp>
    </p:spTree>
    <p:extLst>
      <p:ext uri="{BB962C8B-B14F-4D97-AF65-F5344CB8AC3E}">
        <p14:creationId xmlns:p14="http://schemas.microsoft.com/office/powerpoint/2010/main" val="136339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1000"/>
                                        <p:tgtEl>
                                          <p:spTgt spid="2">
                                            <p:txEl>
                                              <p:pRg st="4" end="4"/>
                                            </p:txEl>
                                          </p:spTgt>
                                        </p:tgtEl>
                                      </p:cBhvr>
                                    </p:animEffect>
                                    <p:anim calcmode="lin" valueType="num">
                                      <p:cBhvr>
                                        <p:cTn id="2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Effect transition="in" filter="fade">
                                      <p:cBhvr>
                                        <p:cTn id="36" dur="1000"/>
                                        <p:tgtEl>
                                          <p:spTgt spid="2">
                                            <p:txEl>
                                              <p:pRg st="6" end="6"/>
                                            </p:txEl>
                                          </p:spTgt>
                                        </p:tgtEl>
                                      </p:cBhvr>
                                    </p:animEffect>
                                    <p:anim calcmode="lin" valueType="num">
                                      <p:cBhvr>
                                        <p:cTn id="3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fade">
                                      <p:cBhvr>
                                        <p:cTn id="43" dur="1000"/>
                                        <p:tgtEl>
                                          <p:spTgt spid="3"/>
                                        </p:tgtEl>
                                      </p:cBhvr>
                                    </p:animEffect>
                                    <p:anim calcmode="lin" valueType="num">
                                      <p:cBhvr>
                                        <p:cTn id="44" dur="1000" fill="hold"/>
                                        <p:tgtEl>
                                          <p:spTgt spid="3"/>
                                        </p:tgtEl>
                                        <p:attrNameLst>
                                          <p:attrName>ppt_x</p:attrName>
                                        </p:attrNameLst>
                                      </p:cBhvr>
                                      <p:tavLst>
                                        <p:tav tm="0">
                                          <p:val>
                                            <p:strVal val="#ppt_x"/>
                                          </p:val>
                                        </p:tav>
                                        <p:tav tm="100000">
                                          <p:val>
                                            <p:strVal val="#ppt_x"/>
                                          </p:val>
                                        </p:tav>
                                      </p:tavLst>
                                    </p:anim>
                                    <p:anim calcmode="lin" valueType="num">
                                      <p:cBhvr>
                                        <p:cTn id="4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33350" y="300841"/>
            <a:ext cx="11982449" cy="6709529"/>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Was funktioniert von den Strategien die bisher geholfen haben</a:t>
            </a:r>
            <a:r>
              <a:rPr lang="de-DE"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u="sng" dirty="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Alle </a:t>
            </a:r>
            <a:r>
              <a:rPr lang="de-DE" sz="2800" dirty="0">
                <a:solidFill>
                  <a:srgbClr val="000000"/>
                </a:solidFill>
                <a:latin typeface="Calibri" panose="020F0502020204030204" pitchFamily="34" charset="0"/>
                <a:ea typeface="Arial Unicode MS"/>
                <a:cs typeface="Arial Unicode MS"/>
              </a:rPr>
              <a:t>Arten anstrengenden </a:t>
            </a:r>
            <a:r>
              <a:rPr lang="de-DE" sz="2800" dirty="0" smtClean="0">
                <a:solidFill>
                  <a:srgbClr val="000000"/>
                </a:solidFill>
                <a:latin typeface="Calibri" panose="020F0502020204030204" pitchFamily="34" charset="0"/>
                <a:ea typeface="Arial Unicode MS"/>
                <a:cs typeface="Arial Unicode MS"/>
              </a:rPr>
              <a:t>Sport</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Alle </a:t>
            </a:r>
            <a:r>
              <a:rPr lang="de-DE" sz="2800" dirty="0">
                <a:solidFill>
                  <a:srgbClr val="000000"/>
                </a:solidFill>
                <a:latin typeface="Calibri" panose="020F0502020204030204" pitchFamily="34" charset="0"/>
                <a:ea typeface="Arial Unicode MS"/>
                <a:cs typeface="Arial Unicode MS"/>
              </a:rPr>
              <a:t>Arten anstrengender Arbeit, bei der etwas  sinnvoll kaputt gemacht wird: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Unkraut ausreißen</a:t>
            </a:r>
            <a:r>
              <a:rPr lang="es-ES_tradnl" sz="2800" dirty="0">
                <a:solidFill>
                  <a:srgbClr val="000000"/>
                </a:solidFill>
                <a:latin typeface="Calibri" panose="020F0502020204030204" pitchFamily="34" charset="0"/>
                <a:ea typeface="Arial Unicode MS"/>
                <a:cs typeface="Arial Unicode MS"/>
              </a:rPr>
              <a:t>, Holz hacken, entr</a:t>
            </a:r>
            <a:r>
              <a:rPr lang="de-DE" sz="2800" dirty="0">
                <a:solidFill>
                  <a:srgbClr val="000000"/>
                </a:solidFill>
                <a:latin typeface="Calibri" panose="020F0502020204030204" pitchFamily="34" charset="0"/>
                <a:ea typeface="Arial Unicode MS"/>
                <a:cs typeface="Arial Unicode MS"/>
              </a:rPr>
              <a:t>ü</a:t>
            </a:r>
            <a:r>
              <a:rPr lang="da-DK" sz="2800" dirty="0">
                <a:solidFill>
                  <a:srgbClr val="000000"/>
                </a:solidFill>
                <a:latin typeface="Calibri" panose="020F0502020204030204" pitchFamily="34" charset="0"/>
                <a:ea typeface="Arial Unicode MS"/>
                <a:cs typeface="Arial Unicode MS"/>
              </a:rPr>
              <a:t>mpeln</a:t>
            </a:r>
            <a:r>
              <a:rPr lang="de-DE" sz="2800" dirty="0">
                <a:solidFill>
                  <a:srgbClr val="000000"/>
                </a:solidFill>
                <a:latin typeface="Calibri" panose="020F0502020204030204" pitchFamily="34" charset="0"/>
                <a:ea typeface="Arial Unicode MS"/>
                <a:cs typeface="Arial Unicode MS"/>
              </a:rPr>
              <a:t>,  </a:t>
            </a:r>
            <a:r>
              <a:rPr lang="de-DE" sz="2800" dirty="0" smtClean="0">
                <a:solidFill>
                  <a:srgbClr val="000000"/>
                </a:solidFill>
                <a:latin typeface="Calibri" panose="020F0502020204030204" pitchFamily="34" charset="0"/>
                <a:ea typeface="Arial Unicode MS"/>
                <a:cs typeface="Arial Unicode MS"/>
              </a:rPr>
              <a:t>putzen,</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Laute </a:t>
            </a:r>
            <a:r>
              <a:rPr lang="de-DE" sz="2800" dirty="0">
                <a:solidFill>
                  <a:srgbClr val="000000"/>
                </a:solidFill>
                <a:latin typeface="Calibri" panose="020F0502020204030204" pitchFamily="34" charset="0"/>
                <a:ea typeface="Arial Unicode MS"/>
                <a:cs typeface="Arial Unicode MS"/>
              </a:rPr>
              <a:t>Musik mit schnellem Rhythmus und auch aggressiven </a:t>
            </a:r>
            <a:r>
              <a:rPr lang="de-DE" sz="2800" dirty="0" smtClean="0">
                <a:solidFill>
                  <a:srgbClr val="000000"/>
                </a:solidFill>
                <a:latin typeface="Calibri" panose="020F0502020204030204" pitchFamily="34" charset="0"/>
                <a:ea typeface="Arial Unicode MS"/>
                <a:cs typeface="Arial Unicode MS"/>
              </a:rPr>
              <a:t>Texten</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 Schreien </a:t>
            </a:r>
            <a:r>
              <a:rPr lang="de-DE" sz="2800" dirty="0">
                <a:solidFill>
                  <a:srgbClr val="000000"/>
                </a:solidFill>
                <a:latin typeface="Calibri" panose="020F0502020204030204" pitchFamily="34" charset="0"/>
                <a:ea typeface="Arial Unicode MS"/>
                <a:cs typeface="Arial Unicode MS"/>
              </a:rPr>
              <a:t>entlädt Zorn und </a:t>
            </a:r>
            <a:r>
              <a:rPr lang="de-DE" sz="2800" dirty="0" smtClean="0">
                <a:solidFill>
                  <a:srgbClr val="000000"/>
                </a:solidFill>
                <a:latin typeface="Calibri" panose="020F0502020204030204" pitchFamily="34" charset="0"/>
                <a:ea typeface="Arial Unicode MS"/>
                <a:cs typeface="Arial Unicode MS"/>
              </a:rPr>
              <a:t>Wut</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Steine </a:t>
            </a:r>
            <a:r>
              <a:rPr lang="de-DE" sz="2800" dirty="0">
                <a:solidFill>
                  <a:srgbClr val="000000"/>
                </a:solidFill>
                <a:latin typeface="Calibri" panose="020F0502020204030204" pitchFamily="34" charset="0"/>
                <a:ea typeface="Arial Unicode MS"/>
                <a:cs typeface="Arial Unicode MS"/>
              </a:rPr>
              <a:t>in den Fluss werfen, … Brennnessel im Wald mit dem Stock abschlagen, …Sofakissen gegen das Sofa schlagen,…. </a:t>
            </a:r>
            <a:endParaRPr lang="de-DE" sz="2800" dirty="0" smtClean="0">
              <a:solidFill>
                <a:srgbClr val="000000"/>
              </a:solidFill>
              <a:latin typeface="Calibri" panose="020F0502020204030204" pitchFamily="34" charset="0"/>
              <a:ea typeface="Arial Unicode MS"/>
              <a:cs typeface="Arial Unicode MS"/>
            </a:endParaRPr>
          </a:p>
          <a:p>
            <a:pPr marL="457200" indent="-457200">
              <a:spcAft>
                <a:spcPts val="0"/>
              </a:spcAft>
              <a:buFontTx/>
              <a:buChar char="-"/>
            </a:pPr>
            <a:r>
              <a:rPr lang="de-DE" sz="2800" dirty="0">
                <a:solidFill>
                  <a:srgbClr val="000000"/>
                </a:solidFill>
                <a:latin typeface="Calibri" panose="020F0502020204030204" pitchFamily="34" charset="0"/>
                <a:ea typeface="Arial Unicode MS"/>
                <a:cs typeface="Arial Unicode MS"/>
              </a:rPr>
              <a:t>B</a:t>
            </a:r>
            <a:r>
              <a:rPr lang="de-DE" sz="2800" dirty="0" smtClean="0">
                <a:solidFill>
                  <a:srgbClr val="000000"/>
                </a:solidFill>
                <a:latin typeface="Calibri" panose="020F0502020204030204" pitchFamily="34" charset="0"/>
                <a:ea typeface="Arial Unicode MS"/>
                <a:cs typeface="Arial Unicode MS"/>
              </a:rPr>
              <a:t>öse </a:t>
            </a:r>
            <a:r>
              <a:rPr lang="de-DE" sz="2800" dirty="0">
                <a:solidFill>
                  <a:srgbClr val="000000"/>
                </a:solidFill>
                <a:latin typeface="Calibri" panose="020F0502020204030204" pitchFamily="34" charset="0"/>
                <a:ea typeface="Arial Unicode MS"/>
                <a:cs typeface="Arial Unicode MS"/>
              </a:rPr>
              <a:t>Briefe schreiben, die nicht abgeschickt werden. </a:t>
            </a:r>
            <a:r>
              <a:rPr lang="da-DK" sz="2800" dirty="0" smtClean="0">
                <a:solidFill>
                  <a:srgbClr val="000000"/>
                </a:solidFill>
                <a:latin typeface="Calibri" panose="020F0502020204030204" pitchFamily="34" charset="0"/>
                <a:ea typeface="Arial Unicode MS"/>
                <a:cs typeface="Arial Unicode MS"/>
              </a:rPr>
              <a:t>Den </a:t>
            </a:r>
            <a:r>
              <a:rPr lang="da-DK" sz="2800" dirty="0">
                <a:solidFill>
                  <a:srgbClr val="000000"/>
                </a:solidFill>
                <a:latin typeface="Calibri" panose="020F0502020204030204" pitchFamily="34" charset="0"/>
                <a:ea typeface="Arial Unicode MS"/>
                <a:cs typeface="Arial Unicode MS"/>
              </a:rPr>
              <a:t>”</a:t>
            </a:r>
            <a:r>
              <a:rPr lang="de-DE" sz="2800" dirty="0" err="1">
                <a:solidFill>
                  <a:srgbClr val="000000"/>
                </a:solidFill>
                <a:latin typeface="Calibri" panose="020F0502020204030204" pitchFamily="34" charset="0"/>
                <a:ea typeface="Arial Unicode MS"/>
                <a:cs typeface="Arial Unicode MS"/>
              </a:rPr>
              <a:t>Wutbrief</a:t>
            </a:r>
            <a:r>
              <a:rPr lang="de-DE" sz="2800" dirty="0">
                <a:solidFill>
                  <a:srgbClr val="000000"/>
                </a:solidFill>
                <a:latin typeface="Calibri" panose="020F0502020204030204" pitchFamily="34" charset="0"/>
                <a:ea typeface="Arial Unicode MS"/>
                <a:cs typeface="Arial Unicode MS"/>
              </a:rPr>
              <a:t>“  abschließend eventuell vernichten, verbrennen, zerreißen, in den Müll  werfen…</a:t>
            </a:r>
            <a:endParaRPr lang="de-DE" sz="2800"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6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86913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57175" y="242144"/>
            <a:ext cx="12192000" cy="4216539"/>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Scham:</a:t>
            </a:r>
            <a:endParaRPr lang="de-DE" sz="4400" b="1" u="sng"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Scham</a:t>
            </a:r>
            <a:r>
              <a:rPr lang="de-DE" sz="2800" dirty="0">
                <a:solidFill>
                  <a:srgbClr val="000000"/>
                </a:solidFill>
                <a:latin typeface="Calibri" panose="020F0502020204030204" pitchFamily="34" charset="0"/>
                <a:ea typeface="Arial Unicode MS"/>
                <a:cs typeface="Arial Unicode MS"/>
              </a:rPr>
              <a:t>: Menschen fühlen sich schlecht, weil sie ihre Emotionen nicht unter Kontrolle </a:t>
            </a:r>
            <a:r>
              <a:rPr lang="de-DE" sz="2800" dirty="0" smtClean="0">
                <a:solidFill>
                  <a:srgbClr val="000000"/>
                </a:solidFill>
                <a:latin typeface="Calibri" panose="020F0502020204030204" pitchFamily="34" charset="0"/>
                <a:ea typeface="Arial Unicode MS"/>
                <a:cs typeface="Arial Unicode MS"/>
              </a:rPr>
              <a:t>haben</a:t>
            </a:r>
          </a:p>
          <a:p>
            <a:pPr>
              <a:spcAft>
                <a:spcPts val="0"/>
              </a:spcAft>
            </a:pPr>
            <a:endParaRPr lang="de-DE" sz="2800" dirty="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Es </a:t>
            </a:r>
            <a:r>
              <a:rPr lang="de-DE" sz="2800" dirty="0">
                <a:solidFill>
                  <a:srgbClr val="000000"/>
                </a:solidFill>
                <a:latin typeface="Calibri" panose="020F0502020204030204" pitchFamily="34" charset="0"/>
                <a:ea typeface="Arial Unicode MS"/>
                <a:cs typeface="Arial Unicode MS"/>
              </a:rPr>
              <a:t>gibt Todesarten, für die man sich </a:t>
            </a:r>
            <a:r>
              <a:rPr lang="de-DE" sz="2800" dirty="0" smtClean="0">
                <a:solidFill>
                  <a:srgbClr val="000000"/>
                </a:solidFill>
                <a:latin typeface="Calibri" panose="020F0502020204030204" pitchFamily="34" charset="0"/>
                <a:ea typeface="Arial Unicode MS"/>
                <a:cs typeface="Arial Unicode MS"/>
              </a:rPr>
              <a:t>schämt</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 Manchmal </a:t>
            </a:r>
            <a:r>
              <a:rPr lang="de-DE" sz="2800" dirty="0">
                <a:solidFill>
                  <a:srgbClr val="000000"/>
                </a:solidFill>
                <a:latin typeface="Calibri" panose="020F0502020204030204" pitchFamily="34" charset="0"/>
                <a:ea typeface="Arial Unicode MS"/>
                <a:cs typeface="Arial Unicode MS"/>
              </a:rPr>
              <a:t>wird man auch von anderen beschämt, durch Vorwürfe oder durch entwürdigendes Mitleid. </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Scham </a:t>
            </a:r>
            <a:r>
              <a:rPr lang="de-DE" sz="2800" dirty="0">
                <a:solidFill>
                  <a:srgbClr val="000000"/>
                </a:solidFill>
                <a:latin typeface="Calibri" panose="020F0502020204030204" pitchFamily="34" charset="0"/>
                <a:ea typeface="Arial Unicode MS"/>
                <a:cs typeface="Arial Unicode MS"/>
              </a:rPr>
              <a:t>vernichtet das Selbstwertgefühl</a:t>
            </a:r>
            <a:r>
              <a:rPr lang="de-DE" sz="2800" dirty="0" smtClean="0">
                <a:solidFill>
                  <a:srgbClr val="000000"/>
                </a:solidFill>
                <a:latin typeface="Calibri" panose="020F0502020204030204" pitchFamily="34" charset="0"/>
                <a:ea typeface="Arial Unicode MS"/>
                <a:cs typeface="Arial Unicode MS"/>
              </a:rPr>
              <a:t>.</a:t>
            </a:r>
            <a:endParaRPr lang="de-DE" sz="28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30844417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61926" y="497265"/>
            <a:ext cx="12030074" cy="4678204"/>
          </a:xfrm>
          <a:prstGeom prst="rect">
            <a:avLst/>
          </a:prstGeom>
        </p:spPr>
        <p:txBody>
          <a:bodyPr wrap="square">
            <a:spAutoFit/>
          </a:bodyPr>
          <a:lstStyle/>
          <a:p>
            <a:pPr>
              <a:spcAft>
                <a:spcPts val="0"/>
              </a:spcAft>
            </a:pPr>
            <a:r>
              <a:rPr lang="de-DE" sz="2800" b="1" u="sng" dirty="0">
                <a:solidFill>
                  <a:srgbClr val="000000"/>
                </a:solidFill>
                <a:latin typeface="Calibri" panose="020F0502020204030204" pitchFamily="34" charset="0"/>
                <a:ea typeface="Arial Unicode MS"/>
                <a:cs typeface="Arial Unicode MS"/>
              </a:rPr>
              <a:t>Wenn Trauernde sich für ihr Verhalten schämen: </a:t>
            </a:r>
            <a:endParaRPr lang="de-DE" sz="2800" b="1" u="sng" dirty="0" smtClean="0">
              <a:solidFill>
                <a:srgbClr val="000000"/>
              </a:solidFill>
              <a:latin typeface="Calibri" panose="020F0502020204030204" pitchFamily="34" charset="0"/>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ermutigen </a:t>
            </a:r>
            <a:r>
              <a:rPr lang="de-DE" sz="2800" dirty="0">
                <a:solidFill>
                  <a:srgbClr val="000000"/>
                </a:solidFill>
                <a:latin typeface="Calibri" panose="020F0502020204030204" pitchFamily="34" charset="0"/>
                <a:ea typeface="Arial Unicode MS"/>
                <a:cs typeface="Arial Unicode MS"/>
              </a:rPr>
              <a:t>an Menschen zu denken die etwas von Ihnen </a:t>
            </a:r>
            <a:r>
              <a:rPr lang="de-DE" sz="2800" dirty="0" smtClean="0">
                <a:solidFill>
                  <a:srgbClr val="000000"/>
                </a:solidFill>
                <a:latin typeface="Calibri" panose="020F0502020204030204" pitchFamily="34" charset="0"/>
                <a:ea typeface="Arial Unicode MS"/>
                <a:cs typeface="Arial Unicode MS"/>
              </a:rPr>
              <a:t>halten</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Aufzählen </a:t>
            </a:r>
            <a:r>
              <a:rPr lang="de-DE" sz="2800" dirty="0">
                <a:solidFill>
                  <a:srgbClr val="000000"/>
                </a:solidFill>
                <a:latin typeface="Calibri" panose="020F0502020204030204" pitchFamily="34" charset="0"/>
                <a:ea typeface="Arial Unicode MS"/>
                <a:cs typeface="Arial Unicode MS"/>
              </a:rPr>
              <a:t>von liebevollen und wertschätzender Bemerkungen anderer Menschen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In den Spiegel schauen, sich selbst einige Minuten lang anschauen und das eigene Gesicht studieren</a:t>
            </a:r>
            <a:endParaRPr lang="de-DE" sz="28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Bei </a:t>
            </a:r>
            <a:r>
              <a:rPr lang="de-DE" sz="2800" dirty="0">
                <a:solidFill>
                  <a:srgbClr val="000000"/>
                </a:solidFill>
                <a:latin typeface="Calibri" panose="020F0502020204030204" pitchFamily="34" charset="0"/>
                <a:ea typeface="Arial Unicode MS"/>
                <a:cs typeface="Arial Unicode MS"/>
              </a:rPr>
              <a:t>Scham über eine Todesart oder Todesumstände von verstorbenen:</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Selbsthilfegruppe, dort sind Menschen, die ein ähnliches Schicksal haben und sich nicht schämen </a:t>
            </a:r>
            <a:endParaRPr lang="de-DE" sz="2800" dirty="0">
              <a:solidFill>
                <a:srgbClr val="000000"/>
              </a:solidFill>
              <a:latin typeface="Helvetica Neue"/>
              <a:ea typeface="Arial Unicode MS"/>
              <a:cs typeface="Arial Unicode MS"/>
            </a:endParaRPr>
          </a:p>
          <a:p>
            <a:pPr>
              <a:spcAft>
                <a:spcPts val="0"/>
              </a:spcAft>
            </a:pPr>
            <a:r>
              <a:rPr lang="de-DE" dirty="0">
                <a:solidFill>
                  <a:srgbClr val="000000"/>
                </a:solidFill>
                <a:latin typeface="Calibri" panose="020F0502020204030204" pitchFamily="34" charset="0"/>
                <a:ea typeface="Arial Unicode MS"/>
                <a:cs typeface="Arial Unicode MS"/>
              </a:rPr>
              <a:t> </a:t>
            </a:r>
            <a:endParaRPr lang="de-DE" sz="1100" dirty="0">
              <a:solidFill>
                <a:srgbClr val="000000"/>
              </a:solidFill>
              <a:latin typeface="Helvetica Neue"/>
              <a:ea typeface="Arial Unicode MS"/>
              <a:cs typeface="Arial Unicode MS"/>
            </a:endParaRPr>
          </a:p>
        </p:txBody>
      </p:sp>
    </p:spTree>
    <p:extLst>
      <p:ext uri="{BB962C8B-B14F-4D97-AF65-F5344CB8AC3E}">
        <p14:creationId xmlns:p14="http://schemas.microsoft.com/office/powerpoint/2010/main" val="4096808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Effect transition="in" filter="fade">
                                      <p:cBhvr>
                                        <p:cTn id="36" dur="1000"/>
                                        <p:tgtEl>
                                          <p:spTgt spid="2">
                                            <p:txEl>
                                              <p:pRg st="6" end="6"/>
                                            </p:txEl>
                                          </p:spTgt>
                                        </p:tgtEl>
                                      </p:cBhvr>
                                    </p:animEffect>
                                    <p:anim calcmode="lin" valueType="num">
                                      <p:cBhvr>
                                        <p:cTn id="3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3825" y="721489"/>
            <a:ext cx="12192000" cy="5324535"/>
          </a:xfrm>
          <a:prstGeom prst="rect">
            <a:avLst/>
          </a:prstGeom>
        </p:spPr>
        <p:txBody>
          <a:bodyPr wrap="square">
            <a:spAutoFit/>
          </a:bodyPr>
          <a:lstStyle/>
          <a:p>
            <a:pPr>
              <a:spcAft>
                <a:spcPts val="0"/>
              </a:spcAft>
            </a:pPr>
            <a:r>
              <a:rPr lang="nl-NL" sz="4400" b="1" u="sng" dirty="0">
                <a:solidFill>
                  <a:srgbClr val="000000"/>
                </a:solidFill>
                <a:latin typeface="Calibri" panose="020F0502020204030204" pitchFamily="34" charset="0"/>
                <a:ea typeface="Arial Unicode MS"/>
                <a:cs typeface="Arial Unicode MS"/>
              </a:rPr>
              <a:t>Neid: </a:t>
            </a:r>
            <a:endParaRPr lang="nl-NL" sz="4400" b="1" u="sng" dirty="0" smtClean="0">
              <a:solidFill>
                <a:srgbClr val="000000"/>
              </a:solidFill>
              <a:latin typeface="Calibri" panose="020F0502020204030204" pitchFamily="34" charset="0"/>
              <a:ea typeface="Arial Unicode MS"/>
              <a:cs typeface="Arial Unicode MS"/>
            </a:endParaRPr>
          </a:p>
          <a:p>
            <a:pPr>
              <a:spcAft>
                <a:spcPts val="0"/>
              </a:spcAft>
            </a:pPr>
            <a:endParaRPr lang="de-DE" sz="4400" b="1"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Neid auf Familien, auf unbelastete Menschen auf Paaren… Obwohl sie freundlich und unterstützend sind, ist es trotzdem unerträglich, einfach, weil sie nicht so schrecklich unglücklich sind</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Neid, auf alle Liebenden, obwohl sie nicht so wunderbar und einzigartig sind wie der/die Verstorbene</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nl-NL" sz="2800" dirty="0">
                <a:solidFill>
                  <a:srgbClr val="000000"/>
                </a:solidFill>
                <a:latin typeface="Calibri" panose="020F0502020204030204" pitchFamily="34" charset="0"/>
                <a:ea typeface="Arial Unicode MS"/>
                <a:cs typeface="Arial Unicode MS"/>
              </a:rPr>
              <a:t>Neid f</a:t>
            </a:r>
            <a:r>
              <a:rPr lang="de-DE" sz="2800" dirty="0" err="1">
                <a:solidFill>
                  <a:srgbClr val="000000"/>
                </a:solidFill>
                <a:latin typeface="Calibri" panose="020F0502020204030204" pitchFamily="34" charset="0"/>
                <a:ea typeface="Arial Unicode MS"/>
                <a:cs typeface="Arial Unicode MS"/>
              </a:rPr>
              <a:t>ührt</a:t>
            </a:r>
            <a:r>
              <a:rPr lang="de-DE" sz="2800" dirty="0">
                <a:solidFill>
                  <a:srgbClr val="000000"/>
                </a:solidFill>
                <a:latin typeface="Calibri" panose="020F0502020204030204" pitchFamily="34" charset="0"/>
                <a:ea typeface="Arial Unicode MS"/>
                <a:cs typeface="Arial Unicode MS"/>
              </a:rPr>
              <a:t> wieder zurück zum Gefühl der Scham: man möchte nicht so fühlen, kein Neidhammel sein</a:t>
            </a:r>
            <a:r>
              <a:rPr lang="de-DE" sz="2800" dirty="0" smtClean="0">
                <a:solidFill>
                  <a:srgbClr val="000000"/>
                </a:solidFill>
                <a:latin typeface="Calibri" panose="020F0502020204030204" pitchFamily="34" charset="0"/>
                <a:ea typeface="Arial Unicode MS"/>
                <a:cs typeface="Arial Unicode MS"/>
              </a:rPr>
              <a:t>…</a:t>
            </a:r>
          </a:p>
          <a:p>
            <a:pPr lvl="0">
              <a:spcAft>
                <a:spcPts val="0"/>
              </a:spcAft>
            </a:pPr>
            <a:endParaRPr lang="de-DE" sz="2800" dirty="0">
              <a:solidFill>
                <a:srgbClr val="000000"/>
              </a:solidFill>
              <a:latin typeface="Helvetica Neue"/>
              <a:ea typeface="Arial Unicode MS"/>
              <a:cs typeface="Arial Unicode MS"/>
            </a:endParaRPr>
          </a:p>
          <a:p>
            <a:pPr algn="ctr">
              <a:spcAft>
                <a:spcPts val="0"/>
              </a:spcAft>
            </a:pPr>
            <a:r>
              <a:rPr lang="de-DE" sz="2800" dirty="0">
                <a:solidFill>
                  <a:srgbClr val="000000"/>
                </a:solidFill>
                <a:latin typeface="Calibri" panose="020F0502020204030204" pitchFamily="34" charset="0"/>
                <a:ea typeface="Arial Unicode MS"/>
                <a:cs typeface="Arial Unicode MS"/>
              </a:rPr>
              <a:t>Wichtig: Sich das Gefühl zugestehen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99480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1000"/>
                                        <p:tgtEl>
                                          <p:spTgt spid="2">
                                            <p:txEl>
                                              <p:pRg st="6" end="6"/>
                                            </p:txEl>
                                          </p:spTgt>
                                        </p:tgtEl>
                                      </p:cBhvr>
                                    </p:animEffect>
                                    <p:anim calcmode="lin" valueType="num">
                                      <p:cBhvr>
                                        <p:cTn id="3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5726" y="477441"/>
            <a:ext cx="12011024" cy="5324535"/>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Erleichterung</a:t>
            </a:r>
            <a:r>
              <a:rPr lang="de-DE"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Das Gefühl wird selten benannt, ist meist nur ein winziger Teil des „Gefühlsdurcheinanders“.</a:t>
            </a:r>
            <a:endParaRPr lang="de-DE" sz="2800" dirty="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Erleichterung </a:t>
            </a:r>
            <a:r>
              <a:rPr lang="de-DE" sz="2800" dirty="0">
                <a:solidFill>
                  <a:srgbClr val="000000"/>
                </a:solidFill>
                <a:latin typeface="Calibri" panose="020F0502020204030204" pitchFamily="34" charset="0"/>
                <a:ea typeface="Arial Unicode MS"/>
                <a:cs typeface="Arial Unicode MS"/>
              </a:rPr>
              <a:t>nach langer </a:t>
            </a:r>
            <a:r>
              <a:rPr lang="de-DE" sz="2800" dirty="0" smtClean="0">
                <a:solidFill>
                  <a:srgbClr val="000000"/>
                </a:solidFill>
                <a:latin typeface="Calibri" panose="020F0502020204030204" pitchFamily="34" charset="0"/>
                <a:ea typeface="Arial Unicode MS"/>
                <a:cs typeface="Arial Unicode MS"/>
              </a:rPr>
              <a:t>Pflege</a:t>
            </a: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Erleichterung </a:t>
            </a:r>
            <a:r>
              <a:rPr lang="de-DE" sz="2800" dirty="0">
                <a:solidFill>
                  <a:srgbClr val="000000"/>
                </a:solidFill>
                <a:latin typeface="Calibri" panose="020F0502020204030204" pitchFamily="34" charset="0"/>
                <a:ea typeface="Arial Unicode MS"/>
                <a:cs typeface="Arial Unicode MS"/>
              </a:rPr>
              <a:t>Freunde zu treffen ohne zu fürchten, dass zu Hause der todkrank oder demente Angehörige </a:t>
            </a:r>
            <a:r>
              <a:rPr lang="de-DE" sz="2800" dirty="0" smtClean="0">
                <a:solidFill>
                  <a:srgbClr val="000000"/>
                </a:solidFill>
                <a:latin typeface="Calibri" panose="020F0502020204030204" pitchFamily="34" charset="0"/>
                <a:ea typeface="Arial Unicode MS"/>
                <a:cs typeface="Arial Unicode MS"/>
              </a:rPr>
              <a:t>leidet</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Erleichterung</a:t>
            </a:r>
            <a:r>
              <a:rPr lang="de-DE" sz="2800" dirty="0">
                <a:solidFill>
                  <a:srgbClr val="000000"/>
                </a:solidFill>
                <a:latin typeface="Calibri" panose="020F0502020204030204" pitchFamily="34" charset="0"/>
                <a:ea typeface="Arial Unicode MS"/>
                <a:cs typeface="Arial Unicode MS"/>
              </a:rPr>
              <a:t>, wenn ein unfreundlicher und vorwurfsvoll ein Mensch stirbt, der seine letzte Lebenszeit unfreundlich verbracht </a:t>
            </a:r>
            <a:r>
              <a:rPr lang="de-DE" sz="2800" dirty="0" smtClean="0">
                <a:solidFill>
                  <a:srgbClr val="000000"/>
                </a:solidFill>
                <a:latin typeface="Calibri" panose="020F0502020204030204" pitchFamily="34" charset="0"/>
                <a:ea typeface="Arial Unicode MS"/>
                <a:cs typeface="Arial Unicode MS"/>
              </a:rPr>
              <a:t>hat</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Erleichterung</a:t>
            </a:r>
            <a:r>
              <a:rPr lang="de-DE" sz="2800" dirty="0">
                <a:solidFill>
                  <a:srgbClr val="000000"/>
                </a:solidFill>
                <a:latin typeface="Calibri" panose="020F0502020204030204" pitchFamily="34" charset="0"/>
                <a:ea typeface="Arial Unicode MS"/>
                <a:cs typeface="Arial Unicode MS"/>
              </a:rPr>
              <a:t>, wenn ein Mensch stirbt, der bedrohlich und zerstörerisch </a:t>
            </a:r>
            <a:r>
              <a:rPr lang="de-DE" sz="2800" dirty="0" smtClean="0">
                <a:solidFill>
                  <a:srgbClr val="000000"/>
                </a:solidFill>
                <a:latin typeface="Calibri" panose="020F0502020204030204" pitchFamily="34" charset="0"/>
                <a:ea typeface="Arial Unicode MS"/>
                <a:cs typeface="Arial Unicode MS"/>
              </a:rPr>
              <a:t>war</a:t>
            </a:r>
            <a:endParaRPr lang="de-DE" sz="2800" dirty="0" smtClean="0">
              <a:solidFill>
                <a:srgbClr val="000000"/>
              </a:solidFill>
              <a:latin typeface="Helvetica Neue"/>
              <a:ea typeface="Arial Unicode MS"/>
              <a:cs typeface="Arial Unicode MS"/>
            </a:endParaRPr>
          </a:p>
          <a:p>
            <a:pPr marL="457200" indent="-457200">
              <a:spcAft>
                <a:spcPts val="0"/>
              </a:spcAft>
              <a:buFontTx/>
              <a:buChar char="-"/>
            </a:pPr>
            <a:r>
              <a:rPr lang="de-DE" sz="2800" dirty="0" smtClean="0">
                <a:solidFill>
                  <a:srgbClr val="000000"/>
                </a:solidFill>
                <a:latin typeface="Calibri" panose="020F0502020204030204" pitchFamily="34" charset="0"/>
                <a:ea typeface="Arial Unicode MS"/>
                <a:cs typeface="Arial Unicode MS"/>
              </a:rPr>
              <a:t>Erleichterung</a:t>
            </a:r>
            <a:r>
              <a:rPr lang="de-DE" sz="2800" dirty="0">
                <a:solidFill>
                  <a:srgbClr val="000000"/>
                </a:solidFill>
                <a:latin typeface="Calibri" panose="020F0502020204030204" pitchFamily="34" charset="0"/>
                <a:ea typeface="Arial Unicode MS"/>
                <a:cs typeface="Arial Unicode MS"/>
              </a:rPr>
              <a:t>, wenn Menschen sterben die erkrankt oder süchtig waren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15742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80975" y="173415"/>
            <a:ext cx="12192000" cy="5324535"/>
          </a:xfrm>
          <a:prstGeom prst="rect">
            <a:avLst/>
          </a:prstGeom>
        </p:spPr>
        <p:txBody>
          <a:bodyPr wrap="square">
            <a:spAutoFit/>
          </a:bodyPr>
          <a:lstStyle/>
          <a:p>
            <a:pPr>
              <a:spcAft>
                <a:spcPts val="0"/>
              </a:spcAft>
            </a:pPr>
            <a:r>
              <a:rPr lang="en-US" sz="4400" b="1" u="sng" dirty="0">
                <a:solidFill>
                  <a:srgbClr val="000000"/>
                </a:solidFill>
                <a:latin typeface="Calibri" panose="020F0502020204030204" pitchFamily="34" charset="0"/>
                <a:ea typeface="Arial Unicode MS"/>
                <a:cs typeface="Arial Unicode MS"/>
              </a:rPr>
              <a:t>Angst</a:t>
            </a:r>
            <a:r>
              <a:rPr lang="en-US"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dirty="0">
              <a:solidFill>
                <a:srgbClr val="000000"/>
              </a:solidFill>
              <a:latin typeface="Helvetica Neue"/>
              <a:ea typeface="Arial Unicode MS"/>
              <a:cs typeface="Arial Unicode MS"/>
            </a:endParaRPr>
          </a:p>
          <a:p>
            <a:pPr>
              <a:spcAft>
                <a:spcPts val="0"/>
              </a:spcAft>
            </a:pPr>
            <a:r>
              <a:rPr lang="es-ES_tradnl" sz="2800" dirty="0">
                <a:solidFill>
                  <a:srgbClr val="000000"/>
                </a:solidFill>
                <a:latin typeface="Calibri" panose="020F0502020204030204" pitchFamily="34" charset="0"/>
                <a:ea typeface="Arial Unicode MS"/>
                <a:cs typeface="Arial Unicode MS"/>
              </a:rPr>
              <a:t>Angst, es k</a:t>
            </a:r>
            <a:r>
              <a:rPr lang="de-DE" sz="2800" dirty="0" err="1">
                <a:solidFill>
                  <a:srgbClr val="000000"/>
                </a:solidFill>
                <a:latin typeface="Calibri" panose="020F0502020204030204" pitchFamily="34" charset="0"/>
                <a:ea typeface="Arial Unicode MS"/>
                <a:cs typeface="Arial Unicode MS"/>
              </a:rPr>
              <a:t>önnte</a:t>
            </a:r>
            <a:r>
              <a:rPr lang="de-DE" sz="2800" dirty="0">
                <a:solidFill>
                  <a:srgbClr val="000000"/>
                </a:solidFill>
                <a:latin typeface="Calibri" panose="020F0502020204030204" pitchFamily="34" charset="0"/>
                <a:ea typeface="Arial Unicode MS"/>
                <a:cs typeface="Arial Unicode MS"/>
              </a:rPr>
              <a:t> noch etwas passieren, noch jemand sterben…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jedes Weggehen </a:t>
            </a:r>
            <a:r>
              <a:rPr lang="de-DE" sz="2800" dirty="0">
                <a:solidFill>
                  <a:srgbClr val="000000"/>
                </a:solidFill>
                <a:latin typeface="Calibri" panose="020F0502020204030204" pitchFamily="34" charset="0"/>
                <a:ea typeface="Arial Unicode MS"/>
                <a:cs typeface="Arial Unicode MS"/>
              </a:rPr>
              <a:t>wird missverstanden als erneute Trennung für immer</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Daraus können entstehen: Melde - und Kontaktroutinen </a:t>
            </a:r>
            <a:endParaRPr lang="de-DE" sz="28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Konflikt </a:t>
            </a:r>
            <a:r>
              <a:rPr lang="de-DE" sz="2800" dirty="0">
                <a:solidFill>
                  <a:srgbClr val="000000"/>
                </a:solidFill>
                <a:latin typeface="Calibri" panose="020F0502020204030204" pitchFamily="34" charset="0"/>
                <a:ea typeface="Arial Unicode MS"/>
                <a:cs typeface="Arial Unicode MS"/>
              </a:rPr>
              <a:t>zwischen dem Bedürfnis nach Sicherheit und die Bedürfnis nach Autonomie und Freiheit, das immer neu ausgehandelt werden </a:t>
            </a:r>
            <a:r>
              <a:rPr lang="de-DE" sz="2800" dirty="0" smtClean="0">
                <a:solidFill>
                  <a:srgbClr val="000000"/>
                </a:solidFill>
                <a:latin typeface="Calibri" panose="020F0502020204030204" pitchFamily="34" charset="0"/>
                <a:ea typeface="Arial Unicode MS"/>
                <a:cs typeface="Arial Unicode MS"/>
              </a:rPr>
              <a:t>muss</a:t>
            </a:r>
          </a:p>
          <a:p>
            <a:pPr>
              <a:spcAft>
                <a:spcPts val="0"/>
              </a:spcAft>
            </a:pP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Angst vor den unsensibel Reaktionen der anderer Menschen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Angst vor eigener Gefühlsüberflutungen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930543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1000"/>
                                        <p:tgtEl>
                                          <p:spTgt spid="2">
                                            <p:txEl>
                                              <p:pRg st="6" end="6"/>
                                            </p:txEl>
                                          </p:spTgt>
                                        </p:tgtEl>
                                      </p:cBhvr>
                                    </p:animEffect>
                                    <p:anim calcmode="lin" valueType="num">
                                      <p:cBhvr>
                                        <p:cTn id="32"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8" end="8"/>
                                            </p:txEl>
                                          </p:spTgt>
                                        </p:tgtEl>
                                        <p:attrNameLst>
                                          <p:attrName>style.visibility</p:attrName>
                                        </p:attrNameLst>
                                      </p:cBhvr>
                                      <p:to>
                                        <p:strVal val="visible"/>
                                      </p:to>
                                    </p:set>
                                    <p:animEffect transition="in" filter="fade">
                                      <p:cBhvr>
                                        <p:cTn id="38" dur="1000"/>
                                        <p:tgtEl>
                                          <p:spTgt spid="2">
                                            <p:txEl>
                                              <p:pRg st="8" end="8"/>
                                            </p:txEl>
                                          </p:spTgt>
                                        </p:tgtEl>
                                      </p:cBhvr>
                                    </p:animEffect>
                                    <p:anim calcmode="lin" valueType="num">
                                      <p:cBhvr>
                                        <p:cTn id="39"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Effect transition="in" filter="fade">
                                      <p:cBhvr>
                                        <p:cTn id="43" dur="1000"/>
                                        <p:tgtEl>
                                          <p:spTgt spid="2">
                                            <p:txEl>
                                              <p:pRg st="9" end="9"/>
                                            </p:txEl>
                                          </p:spTgt>
                                        </p:tgtEl>
                                      </p:cBhvr>
                                    </p:animEffect>
                                    <p:anim calcmode="lin" valueType="num">
                                      <p:cBhvr>
                                        <p:cTn id="44"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85750" y="0"/>
            <a:ext cx="12077700" cy="6186309"/>
          </a:xfrm>
          <a:prstGeom prst="rect">
            <a:avLst/>
          </a:prstGeom>
        </p:spPr>
        <p:txBody>
          <a:bodyPr wrap="square">
            <a:spAutoFit/>
          </a:bodyPr>
          <a:lstStyle/>
          <a:p>
            <a:pPr>
              <a:spcAft>
                <a:spcPts val="0"/>
              </a:spcAft>
            </a:pPr>
            <a:r>
              <a:rPr lang="en-US" sz="4400" b="1" u="sng" dirty="0">
                <a:solidFill>
                  <a:srgbClr val="000000"/>
                </a:solidFill>
                <a:latin typeface="Calibri" panose="020F0502020204030204" pitchFamily="34" charset="0"/>
                <a:ea typeface="Arial Unicode MS"/>
                <a:cs typeface="Arial Unicode MS"/>
              </a:rPr>
              <a:t>Depression</a:t>
            </a:r>
            <a:r>
              <a:rPr lang="en-US"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Viele unterschiedliche Gefühle gehören zur Trauer. Dazwischen gibt es auch Phasen der Erschöpfung, der Mutlosigkeit und Zeiten, in denen Trauernde keine Lust haben irgendetwas zu tun. Das veranlasst manchmal die Hausärzte dazu von Depression zu sprechen.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Die psychische Erkrankung Depression hat in den verschiedenen Erscheinungsformen in den letzten Jahren viel Aufmerksamkeit bekommen. Viele Hausärzte wissen deutlich mehr über Depressionen als über Trauerprozesse. Die Symptome eines Trauerweges ähneln an manchen Stellen einer depressiven Erkrankung. Deshalb ist es nicht verwunderlich, dass es passiert, wenn Fachleute </a:t>
            </a:r>
            <a:r>
              <a:rPr lang="de-DE" sz="2800" dirty="0" smtClean="0">
                <a:solidFill>
                  <a:srgbClr val="000000"/>
                </a:solidFill>
                <a:latin typeface="Calibri" panose="020F0502020204030204" pitchFamily="34" charset="0"/>
                <a:ea typeface="Arial Unicode MS"/>
                <a:cs typeface="Arial Unicode MS"/>
              </a:rPr>
              <a:t>Trauer und Depression oft nicht genau differenzieren. </a:t>
            </a:r>
            <a:r>
              <a:rPr lang="de-DE" sz="2800" dirty="0">
                <a:solidFill>
                  <a:srgbClr val="000000"/>
                </a:solidFill>
                <a:latin typeface="Calibri" panose="020F0502020204030204" pitchFamily="34" charset="0"/>
                <a:ea typeface="Arial Unicode MS"/>
                <a:cs typeface="Arial Unicode MS"/>
              </a:rPr>
              <a:t> </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35928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95275" y="983814"/>
            <a:ext cx="11420475" cy="3970318"/>
          </a:xfrm>
          <a:prstGeom prst="rect">
            <a:avLst/>
          </a:prstGeom>
        </p:spPr>
        <p:txBody>
          <a:bodyPr wrap="square">
            <a:spAutoFit/>
          </a:bodyPr>
          <a:lstStyle/>
          <a:p>
            <a:pPr algn="just">
              <a:spcAft>
                <a:spcPts val="0"/>
              </a:spcAft>
            </a:pPr>
            <a:r>
              <a:rPr lang="de-DE" sz="2800" dirty="0">
                <a:solidFill>
                  <a:srgbClr val="000000"/>
                </a:solidFill>
                <a:latin typeface="Calibri" panose="020F0502020204030204" pitchFamily="34" charset="0"/>
                <a:ea typeface="Arial Unicode MS"/>
                <a:cs typeface="Arial Unicode MS"/>
              </a:rPr>
              <a:t>Behandlungsbedürftige depressive Episoden erkennt man daran, dass über Wochen alle Gefühle an Intensität verlieren. Es fühlt sich alles dauerhaft grau und leer im Inneren an. Daraus entsteht eine wochenlange Antriebslosigkeit. </a:t>
            </a:r>
            <a:endParaRPr lang="de-DE" sz="2800" dirty="0" smtClean="0">
              <a:solidFill>
                <a:srgbClr val="000000"/>
              </a:solidFill>
              <a:latin typeface="Calibri" panose="020F0502020204030204" pitchFamily="34" charset="0"/>
              <a:ea typeface="Arial Unicode MS"/>
              <a:cs typeface="Arial Unicode MS"/>
            </a:endParaRPr>
          </a:p>
          <a:p>
            <a:pPr>
              <a:spcAft>
                <a:spcPts val="0"/>
              </a:spcAft>
            </a:pPr>
            <a:endParaRPr lang="de-DE" sz="2800" dirty="0">
              <a:solidFill>
                <a:srgbClr val="000000"/>
              </a:solidFill>
              <a:latin typeface="Calibri" panose="020F0502020204030204" pitchFamily="34" charset="0"/>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lgn="just">
              <a:spcAft>
                <a:spcPts val="0"/>
              </a:spcAft>
            </a:pPr>
            <a:r>
              <a:rPr lang="de-DE" sz="2800" dirty="0" smtClean="0">
                <a:solidFill>
                  <a:srgbClr val="000000"/>
                </a:solidFill>
                <a:latin typeface="Calibri" panose="020F0502020204030204" pitchFamily="34" charset="0"/>
                <a:ea typeface="Arial Unicode MS"/>
                <a:cs typeface="Arial Unicode MS"/>
              </a:rPr>
              <a:t>Diese </a:t>
            </a:r>
            <a:r>
              <a:rPr lang="de-DE" sz="2800" dirty="0">
                <a:solidFill>
                  <a:srgbClr val="000000"/>
                </a:solidFill>
                <a:latin typeface="Calibri" panose="020F0502020204030204" pitchFamily="34" charset="0"/>
                <a:ea typeface="Arial Unicode MS"/>
                <a:cs typeface="Arial Unicode MS"/>
              </a:rPr>
              <a:t>führt dazu, dass man den Alltag viele Tage hintereinander nicht mehr aushalten kann, und es kommen ernstzunehmende Suizidgedanken immer wieder dazu. Manche Menschen sind in ihrer Depression extrem unruhig und nervös und grübeln viel über Dinge, die sie nicht ändern können.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338568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92282" y="893618"/>
            <a:ext cx="11587083" cy="1200329"/>
          </a:xfrm>
          <a:prstGeom prst="rect">
            <a:avLst/>
          </a:prstGeom>
          <a:noFill/>
        </p:spPr>
        <p:txBody>
          <a:bodyPr wrap="none" rtlCol="0">
            <a:spAutoFit/>
          </a:bodyPr>
          <a:lstStyle/>
          <a:p>
            <a:r>
              <a:rPr lang="de-DE" sz="3600" dirty="0" smtClean="0"/>
              <a:t>Die Grundsituation des Todes „knüpft an Traumareaktionen“ </a:t>
            </a:r>
          </a:p>
          <a:p>
            <a:r>
              <a:rPr lang="de-DE" sz="3600" dirty="0" smtClean="0"/>
              <a:t>an: </a:t>
            </a:r>
            <a:endParaRPr lang="de-DE" sz="3600" dirty="0"/>
          </a:p>
        </p:txBody>
      </p:sp>
      <p:sp>
        <p:nvSpPr>
          <p:cNvPr id="3" name="Textfeld 2"/>
          <p:cNvSpPr txBox="1"/>
          <p:nvPr/>
        </p:nvSpPr>
        <p:spPr>
          <a:xfrm>
            <a:off x="592282" y="2462645"/>
            <a:ext cx="4115614" cy="2123658"/>
          </a:xfrm>
          <a:prstGeom prst="rect">
            <a:avLst/>
          </a:prstGeom>
          <a:noFill/>
        </p:spPr>
        <p:txBody>
          <a:bodyPr wrap="none" rtlCol="0">
            <a:spAutoFit/>
          </a:bodyPr>
          <a:lstStyle/>
          <a:p>
            <a:r>
              <a:rPr lang="de-DE" sz="4400" dirty="0" smtClean="0"/>
              <a:t>Hilflosigkeit</a:t>
            </a:r>
          </a:p>
          <a:p>
            <a:r>
              <a:rPr lang="de-DE" sz="4400" dirty="0" smtClean="0"/>
              <a:t>Ohnmacht </a:t>
            </a:r>
          </a:p>
          <a:p>
            <a:r>
              <a:rPr lang="de-DE" sz="4400" dirty="0" smtClean="0"/>
              <a:t>Ausgeliefert sein </a:t>
            </a:r>
            <a:endParaRPr lang="de-DE" sz="4400" dirty="0"/>
          </a:p>
        </p:txBody>
      </p:sp>
      <p:sp>
        <p:nvSpPr>
          <p:cNvPr id="4" name="Textfeld 3"/>
          <p:cNvSpPr txBox="1"/>
          <p:nvPr/>
        </p:nvSpPr>
        <p:spPr>
          <a:xfrm>
            <a:off x="592282" y="4955001"/>
            <a:ext cx="11350864" cy="769441"/>
          </a:xfrm>
          <a:prstGeom prst="rect">
            <a:avLst/>
          </a:prstGeom>
          <a:noFill/>
        </p:spPr>
        <p:txBody>
          <a:bodyPr wrap="none" rtlCol="0">
            <a:spAutoFit/>
          </a:bodyPr>
          <a:lstStyle/>
          <a:p>
            <a:r>
              <a:rPr lang="de-DE" sz="4400" dirty="0" smtClean="0"/>
              <a:t>Allerdings: Je mehr davon, desto mehr „Trauma“ </a:t>
            </a:r>
            <a:endParaRPr lang="de-DE" sz="4400" dirty="0"/>
          </a:p>
        </p:txBody>
      </p:sp>
    </p:spTree>
    <p:extLst>
      <p:ext uri="{BB962C8B-B14F-4D97-AF65-F5344CB8AC3E}">
        <p14:creationId xmlns:p14="http://schemas.microsoft.com/office/powerpoint/2010/main" val="16355703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95276" y="405616"/>
            <a:ext cx="11630024" cy="6186309"/>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Trittsteine</a:t>
            </a:r>
            <a:r>
              <a:rPr lang="de-DE"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u="sng"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Genau hinschauen, und versuchen herauszufinden, was zur Trauern gehört und sich damit von alleine wieder ändert, und was zu einer depressiven Störung geworden ist, die sich ohne Therapie nicht mehr bessert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Genaue Information über verschriebenen Medikamente</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Nicht nur Medikamente, sondern spezialisierte Psychotherapie</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Wenn klar ist dass der Trauerweg durch eine depressive Störung erschwert wird, sind  entsprechende Medikamente nicht auszuschließen,  um sich zu stabilisieren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Wenn allerdings der Eindruck ist, das es zwar ein schwerer Trauerweg ist aber „gesund“, dann ist Unterstützung für die Trauer nötig, keine Medikamente oder Psychotherapie. </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89488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66700" y="372606"/>
            <a:ext cx="11639550" cy="5509200"/>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zur Facette: „Verbunden bleiben“</a:t>
            </a:r>
            <a:endParaRPr lang="de-DE" sz="4400" dirty="0">
              <a:solidFill>
                <a:srgbClr val="000000"/>
              </a:solidFill>
              <a:latin typeface="Helvetica Neue"/>
              <a:ea typeface="Arial Unicode MS"/>
              <a:cs typeface="Arial Unicode MS"/>
            </a:endParaRPr>
          </a:p>
          <a:p>
            <a:pPr>
              <a:spcAft>
                <a:spcPts val="0"/>
              </a:spcAft>
            </a:pPr>
            <a:endParaRPr lang="de-DE" sz="2800" dirty="0" smtClean="0">
              <a:solidFill>
                <a:srgbClr val="000000"/>
              </a:solidFill>
              <a:latin typeface="Calibri" panose="020F0502020204030204" pitchFamily="34" charset="0"/>
              <a:ea typeface="Arial Unicode MS"/>
              <a:cs typeface="Arial Unicode MS"/>
            </a:endParaRPr>
          </a:p>
          <a:p>
            <a:pPr>
              <a:spcAft>
                <a:spcPts val="0"/>
              </a:spcAft>
            </a:pPr>
            <a:r>
              <a:rPr lang="de-DE" sz="2800" dirty="0" smtClean="0">
                <a:solidFill>
                  <a:srgbClr val="000000"/>
                </a:solidFill>
                <a:latin typeface="Calibri" panose="020F0502020204030204" pitchFamily="34" charset="0"/>
                <a:ea typeface="Arial Unicode MS"/>
                <a:cs typeface="Arial Unicode MS"/>
              </a:rPr>
              <a:t>Zeit </a:t>
            </a:r>
            <a:r>
              <a:rPr lang="de-DE" sz="2800" dirty="0">
                <a:solidFill>
                  <a:srgbClr val="000000"/>
                </a:solidFill>
                <a:latin typeface="Calibri" panose="020F0502020204030204" pitchFamily="34" charset="0"/>
                <a:ea typeface="Arial Unicode MS"/>
                <a:cs typeface="Arial Unicode MS"/>
              </a:rPr>
              <a:t>nehmen für Erinnerungen und dem Trauerprozess, </a:t>
            </a:r>
            <a:endParaRPr lang="de-DE" sz="2800"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Ermutigen der Trauer und den Erinnerungen einen Platz zu geben</a:t>
            </a:r>
            <a:endParaRPr lang="de-DE" sz="2800" dirty="0">
              <a:solidFill>
                <a:srgbClr val="000000"/>
              </a:solidFill>
              <a:latin typeface="Helvetica Neue"/>
              <a:ea typeface="Arial Unicode MS"/>
              <a:cs typeface="Arial Unicode MS"/>
            </a:endParaRPr>
          </a:p>
          <a:p>
            <a:pPr marL="457200">
              <a:spcAft>
                <a:spcPts val="0"/>
              </a:spcAft>
            </a:pPr>
            <a:r>
              <a:rPr lang="de-DE" sz="2800"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Übung </a:t>
            </a:r>
            <a:r>
              <a:rPr lang="de-DE" sz="2800" dirty="0" smtClean="0">
                <a:solidFill>
                  <a:srgbClr val="000000"/>
                </a:solidFill>
                <a:latin typeface="Calibri" panose="020F0502020204030204" pitchFamily="34" charset="0"/>
                <a:ea typeface="Arial Unicode MS"/>
                <a:cs typeface="Arial Unicode MS"/>
              </a:rPr>
              <a:t>„Verabredung </a:t>
            </a:r>
            <a:r>
              <a:rPr lang="de-DE" sz="2800" dirty="0">
                <a:solidFill>
                  <a:srgbClr val="000000"/>
                </a:solidFill>
                <a:latin typeface="Calibri" panose="020F0502020204030204" pitchFamily="34" charset="0"/>
                <a:ea typeface="Arial Unicode MS"/>
                <a:cs typeface="Arial Unicode MS"/>
              </a:rPr>
              <a:t>mit der eigenen </a:t>
            </a:r>
            <a:r>
              <a:rPr lang="de-DE" sz="2800" dirty="0" smtClean="0">
                <a:solidFill>
                  <a:srgbClr val="000000"/>
                </a:solidFill>
                <a:latin typeface="Calibri" panose="020F0502020204030204" pitchFamily="34" charset="0"/>
                <a:ea typeface="Arial Unicode MS"/>
                <a:cs typeface="Arial Unicode MS"/>
              </a:rPr>
              <a:t>Trauer“</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Einzelgespräche über Trauer und Verbundenheit</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über den Verstorbenen reden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Nachfragen: selbst Erinnerungen erzählen, oder lieber zuhören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Jahrestage und Feste zum Austausch von Erinnerungen nutzen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Die Verstorbenen nicht nur auf Leiden und Sterben reduzieren, interessante amüsante oder einfach treffende Begebenheiten von ihnen erzählen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3641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1000"/>
                                        <p:tgtEl>
                                          <p:spTgt spid="2">
                                            <p:txEl>
                                              <p:pRg st="4" end="4"/>
                                            </p:txEl>
                                          </p:spTgt>
                                        </p:tgtEl>
                                      </p:cBhvr>
                                    </p:animEffect>
                                    <p:anim calcmode="lin" valueType="num">
                                      <p:cBhvr>
                                        <p:cTn id="2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Effect transition="in" filter="fade">
                                      <p:cBhvr>
                                        <p:cTn id="36" dur="1000"/>
                                        <p:tgtEl>
                                          <p:spTgt spid="2">
                                            <p:txEl>
                                              <p:pRg st="6" end="6"/>
                                            </p:txEl>
                                          </p:spTgt>
                                        </p:tgtEl>
                                      </p:cBhvr>
                                    </p:animEffect>
                                    <p:anim calcmode="lin" valueType="num">
                                      <p:cBhvr>
                                        <p:cTn id="3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Effect transition="in" filter="fade">
                                      <p:cBhvr>
                                        <p:cTn id="41" dur="1000"/>
                                        <p:tgtEl>
                                          <p:spTgt spid="2">
                                            <p:txEl>
                                              <p:pRg st="7" end="7"/>
                                            </p:txEl>
                                          </p:spTgt>
                                        </p:tgtEl>
                                      </p:cBhvr>
                                    </p:animEffect>
                                    <p:anim calcmode="lin" valueType="num">
                                      <p:cBhvr>
                                        <p:cTn id="42"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8" end="8"/>
                                            </p:txEl>
                                          </p:spTgt>
                                        </p:tgtEl>
                                        <p:attrNameLst>
                                          <p:attrName>style.visibility</p:attrName>
                                        </p:attrNameLst>
                                      </p:cBhvr>
                                      <p:to>
                                        <p:strVal val="visible"/>
                                      </p:to>
                                    </p:set>
                                    <p:animEffect transition="in" filter="fade">
                                      <p:cBhvr>
                                        <p:cTn id="46" dur="1000"/>
                                        <p:tgtEl>
                                          <p:spTgt spid="2">
                                            <p:txEl>
                                              <p:pRg st="8" end="8"/>
                                            </p:txEl>
                                          </p:spTgt>
                                        </p:tgtEl>
                                      </p:cBhvr>
                                    </p:animEffect>
                                    <p:anim calcmode="lin" valueType="num">
                                      <p:cBhvr>
                                        <p:cTn id="4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Effect transition="in" filter="fade">
                                      <p:cBhvr>
                                        <p:cTn id="51" dur="1000"/>
                                        <p:tgtEl>
                                          <p:spTgt spid="2">
                                            <p:txEl>
                                              <p:pRg st="9" end="9"/>
                                            </p:txEl>
                                          </p:spTgt>
                                        </p:tgtEl>
                                      </p:cBhvr>
                                    </p:animEffect>
                                    <p:anim calcmode="lin" valueType="num">
                                      <p:cBhvr>
                                        <p:cTn id="52"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9" end="9"/>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
                                            <p:txEl>
                                              <p:pRg st="10" end="10"/>
                                            </p:txEl>
                                          </p:spTgt>
                                        </p:tgtEl>
                                        <p:attrNameLst>
                                          <p:attrName>style.visibility</p:attrName>
                                        </p:attrNameLst>
                                      </p:cBhvr>
                                      <p:to>
                                        <p:strVal val="visible"/>
                                      </p:to>
                                    </p:set>
                                    <p:animEffect transition="in" filter="fade">
                                      <p:cBhvr>
                                        <p:cTn id="56" dur="1000"/>
                                        <p:tgtEl>
                                          <p:spTgt spid="2">
                                            <p:txEl>
                                              <p:pRg st="10" end="10"/>
                                            </p:txEl>
                                          </p:spTgt>
                                        </p:tgtEl>
                                      </p:cBhvr>
                                    </p:animEffect>
                                    <p:anim calcmode="lin" valueType="num">
                                      <p:cBhvr>
                                        <p:cTn id="57"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38124" y="166718"/>
            <a:ext cx="11744325" cy="6432530"/>
          </a:xfrm>
          <a:prstGeom prst="rect">
            <a:avLst/>
          </a:prstGeom>
        </p:spPr>
        <p:txBody>
          <a:bodyPr wrap="square">
            <a:spAutoFit/>
          </a:bodyPr>
          <a:lstStyle/>
          <a:p>
            <a:pPr>
              <a:spcAft>
                <a:spcPts val="0"/>
              </a:spcAft>
            </a:pPr>
            <a:r>
              <a:rPr lang="de-DE" sz="4400" b="1" i="1" u="sng" dirty="0">
                <a:solidFill>
                  <a:srgbClr val="000000"/>
                </a:solidFill>
                <a:latin typeface="Calibri" panose="020F0502020204030204" pitchFamily="34" charset="0"/>
                <a:ea typeface="Arial Unicode MS"/>
                <a:cs typeface="Arial Unicode MS"/>
              </a:rPr>
              <a:t>Übung:</a:t>
            </a:r>
            <a:endParaRPr lang="de-DE" sz="4400" b="1" u="sng" dirty="0">
              <a:solidFill>
                <a:srgbClr val="000000"/>
              </a:solidFill>
              <a:latin typeface="Helvetica Neue"/>
              <a:ea typeface="Arial Unicode MS"/>
              <a:cs typeface="Arial Unicode MS"/>
            </a:endParaRPr>
          </a:p>
          <a:p>
            <a:pPr>
              <a:spcAft>
                <a:spcPts val="0"/>
              </a:spcAft>
            </a:pPr>
            <a:r>
              <a:rPr lang="de-DE" sz="4400" b="1" i="1" u="sng" dirty="0">
                <a:solidFill>
                  <a:srgbClr val="000000"/>
                </a:solidFill>
                <a:latin typeface="Calibri" panose="020F0502020204030204" pitchFamily="34" charset="0"/>
                <a:ea typeface="Arial Unicode MS"/>
                <a:cs typeface="Arial Unicode MS"/>
              </a:rPr>
              <a:t>Verabredung meiner </a:t>
            </a:r>
            <a:r>
              <a:rPr lang="de-DE" sz="4400" b="1" i="1" u="sng" dirty="0" smtClean="0">
                <a:solidFill>
                  <a:srgbClr val="000000"/>
                </a:solidFill>
                <a:latin typeface="Calibri" panose="020F0502020204030204" pitchFamily="34" charset="0"/>
                <a:ea typeface="Arial Unicode MS"/>
                <a:cs typeface="Arial Unicode MS"/>
              </a:rPr>
              <a:t>Trauer</a:t>
            </a:r>
          </a:p>
          <a:p>
            <a:pPr>
              <a:spcAft>
                <a:spcPts val="0"/>
              </a:spcAft>
            </a:pPr>
            <a:endParaRPr lang="de-DE" sz="4400" b="1" u="sng"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Blick auf den Kalender… was hat ihre Tage in der nächsten Zeit ausgefüllt… gab es Zeit für Erinnerungen oder Gefühle… schauen und spüren Sie wo es in ihrem Alltag, so einen Zeitraum geben könnte</a:t>
            </a:r>
            <a:endParaRPr lang="de-DE" sz="2800"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Morgens vor dem Frühstück</a:t>
            </a:r>
            <a:r>
              <a:rPr lang="de-DE" altLang="zh-TW" sz="2800" i="1" dirty="0">
                <a:solidFill>
                  <a:srgbClr val="000000"/>
                </a:solidFill>
                <a:latin typeface="Helvetica Neue"/>
                <a:ea typeface="Calibri" panose="020F0502020204030204" pitchFamily="34" charset="0"/>
                <a:cs typeface="Arial Unicode MS"/>
              </a:rPr>
              <a:t>…</a:t>
            </a:r>
            <a:r>
              <a:rPr lang="de-DE" sz="2800" i="1" dirty="0">
                <a:solidFill>
                  <a:srgbClr val="000000"/>
                </a:solidFill>
                <a:latin typeface="Calibri" panose="020F0502020204030204" pitchFamily="34" charset="0"/>
                <a:ea typeface="Arial Unicode MS"/>
                <a:cs typeface="Arial Unicode MS"/>
              </a:rPr>
              <a:t> oder abends eine Kerze anzünden und vor dem Foto des Verstorbenen von dem Tag erzählen… ein „</a:t>
            </a:r>
            <a:r>
              <a:rPr lang="de-DE" sz="2800" i="1" dirty="0" smtClean="0">
                <a:solidFill>
                  <a:srgbClr val="000000"/>
                </a:solidFill>
                <a:latin typeface="Calibri" panose="020F0502020204030204" pitchFamily="34" charset="0"/>
                <a:ea typeface="Arial Unicode MS"/>
                <a:cs typeface="Arial Unicode MS"/>
              </a:rPr>
              <a:t>Erinnerungslied</a:t>
            </a:r>
            <a:r>
              <a:rPr lang="de-DE" sz="2800" i="1" dirty="0">
                <a:solidFill>
                  <a:srgbClr val="000000"/>
                </a:solidFill>
                <a:latin typeface="Calibri" panose="020F0502020204030204" pitchFamily="34" charset="0"/>
                <a:ea typeface="Arial Unicode MS"/>
                <a:cs typeface="Arial Unicode MS"/>
              </a:rPr>
              <a:t>“ anhören…</a:t>
            </a:r>
            <a:endParaRPr lang="de-DE" sz="2800"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 </a:t>
            </a:r>
            <a:endParaRPr lang="de-DE" sz="2800"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Spüren und schauen, was im Alltag möglich ist und wonach sich sie sehen ….</a:t>
            </a:r>
            <a:endParaRPr lang="de-DE" sz="2800"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Einen Kompromiss finden, der beides verbindet</a:t>
            </a:r>
            <a:endParaRPr lang="de-DE" sz="2800" dirty="0">
              <a:solidFill>
                <a:srgbClr val="000000"/>
              </a:solidFill>
              <a:latin typeface="Helvetica Neue"/>
              <a:ea typeface="Arial Unicode MS"/>
              <a:cs typeface="Arial Unicode MS"/>
            </a:endParaRPr>
          </a:p>
          <a:p>
            <a:pPr>
              <a:spcAft>
                <a:spcPts val="0"/>
              </a:spcAft>
            </a:pPr>
            <a:r>
              <a:rPr lang="de-DE" sz="2800" i="1" dirty="0">
                <a:solidFill>
                  <a:srgbClr val="000000"/>
                </a:solidFill>
                <a:latin typeface="Calibri" panose="020F0502020204030204" pitchFamily="34" charset="0"/>
                <a:ea typeface="Arial Unicode MS"/>
                <a:cs typeface="Arial Unicode MS"/>
              </a:rPr>
              <a:t>Tragen Sie die Zeiträume ein, die sie für die kommenden Wochen freihalten möchten, um sich mit der Trauer zu verabreden </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15154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80975" y="117693"/>
            <a:ext cx="11677650" cy="6740307"/>
          </a:xfrm>
          <a:prstGeom prst="rect">
            <a:avLst/>
          </a:prstGeom>
        </p:spPr>
        <p:txBody>
          <a:bodyPr wrap="square">
            <a:spAutoFit/>
          </a:bodyPr>
          <a:lstStyle/>
          <a:p>
            <a:pPr>
              <a:spcAft>
                <a:spcPts val="0"/>
              </a:spcAft>
            </a:pPr>
            <a:r>
              <a:rPr lang="de-DE" sz="4000" b="1" u="sng" dirty="0">
                <a:solidFill>
                  <a:srgbClr val="000000"/>
                </a:solidFill>
                <a:latin typeface="Calibri" panose="020F0502020204030204" pitchFamily="34" charset="0"/>
                <a:ea typeface="Arial Unicode MS"/>
                <a:cs typeface="Arial Unicode MS"/>
              </a:rPr>
              <a:t>Angst vor den Vergessen</a:t>
            </a:r>
            <a:r>
              <a:rPr lang="de-DE" sz="40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2800" b="1" u="sng" dirty="0">
              <a:solidFill>
                <a:srgbClr val="000000"/>
              </a:solidFill>
              <a:latin typeface="Helvetica Neue"/>
              <a:ea typeface="Arial Unicode MS"/>
              <a:cs typeface="Arial Unicode MS"/>
            </a:endParaRPr>
          </a:p>
          <a:p>
            <a:pPr>
              <a:spcAft>
                <a:spcPts val="0"/>
              </a:spcAft>
            </a:pPr>
            <a:r>
              <a:rPr lang="de-DE" sz="2800" dirty="0">
                <a:solidFill>
                  <a:srgbClr val="000000"/>
                </a:solidFill>
                <a:latin typeface="Calibri" panose="020F0502020204030204" pitchFamily="34" charset="0"/>
                <a:ea typeface="Arial Unicode MS"/>
                <a:cs typeface="Arial Unicode MS"/>
              </a:rPr>
              <a:t>Miteinander schauen, wie der konkrete Trauernde sich erinnert: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über Bilder,  Szenen, die mühelos abgespult werden können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oder über der Stimmungen und Gefühle</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oder große Geschichten vom Verstorbenen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über Gegenstände, die mit Erinnerungsbilder verknüpft sind</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„Ganzheitliches Erinnern“: ermutigen alltägliche, banale, manchmal auch unangenehme oder enttäuschende Szenen, in das eigene ganz persönliche Erinnerungsalbum aufzunehmen… nichts unterdrücken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am PC thematische Fotoalbum anlegen, mit passenden Rahmen und Musik,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Collagen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Erinnerungsbuch</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smtClean="0">
                <a:solidFill>
                  <a:srgbClr val="000000"/>
                </a:solidFill>
                <a:latin typeface="Calibri" panose="020F0502020204030204" pitchFamily="34" charset="0"/>
                <a:ea typeface="Arial Unicode MS"/>
                <a:cs typeface="Arial Unicode MS"/>
              </a:rPr>
              <a:t>Erinnerungskärtchen,  </a:t>
            </a:r>
            <a:r>
              <a:rPr lang="de-DE" sz="2800" dirty="0">
                <a:solidFill>
                  <a:srgbClr val="000000"/>
                </a:solidFill>
                <a:latin typeface="Calibri" panose="020F0502020204030204" pitchFamily="34" charset="0"/>
                <a:ea typeface="Arial Unicode MS"/>
                <a:cs typeface="Arial Unicode MS"/>
              </a:rPr>
              <a:t>beziehungsweise eine „kleine Schatzkiste mit Erinnerungen“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055052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1000"/>
                                        <p:tgtEl>
                                          <p:spTgt spid="2">
                                            <p:txEl>
                                              <p:pRg st="6" end="6"/>
                                            </p:txEl>
                                          </p:spTgt>
                                        </p:tgtEl>
                                      </p:cBhvr>
                                    </p:animEffect>
                                    <p:anim calcmode="lin" valueType="num">
                                      <p:cBhvr>
                                        <p:cTn id="3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1000"/>
                                        <p:tgtEl>
                                          <p:spTgt spid="2">
                                            <p:txEl>
                                              <p:pRg st="7" end="7"/>
                                            </p:txEl>
                                          </p:spTgt>
                                        </p:tgtEl>
                                      </p:cBhvr>
                                    </p:animEffect>
                                    <p:anim calcmode="lin" valueType="num">
                                      <p:cBhvr>
                                        <p:cTn id="4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1000"/>
                                        <p:tgtEl>
                                          <p:spTgt spid="2">
                                            <p:txEl>
                                              <p:pRg st="8" end="8"/>
                                            </p:txEl>
                                          </p:spTgt>
                                        </p:tgtEl>
                                      </p:cBhvr>
                                    </p:animEffect>
                                    <p:anim calcmode="lin" valueType="num">
                                      <p:cBhvr>
                                        <p:cTn id="45"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Effect transition="in" filter="fade">
                                      <p:cBhvr>
                                        <p:cTn id="49" dur="1000"/>
                                        <p:tgtEl>
                                          <p:spTgt spid="2">
                                            <p:txEl>
                                              <p:pRg st="9" end="9"/>
                                            </p:txEl>
                                          </p:spTgt>
                                        </p:tgtEl>
                                      </p:cBhvr>
                                    </p:animEffect>
                                    <p:anim calcmode="lin" valueType="num">
                                      <p:cBhvr>
                                        <p:cTn id="50"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9" end="9"/>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2">
                                            <p:txEl>
                                              <p:pRg st="10" end="10"/>
                                            </p:txEl>
                                          </p:spTgt>
                                        </p:tgtEl>
                                        <p:attrNameLst>
                                          <p:attrName>style.visibility</p:attrName>
                                        </p:attrNameLst>
                                      </p:cBhvr>
                                      <p:to>
                                        <p:strVal val="visible"/>
                                      </p:to>
                                    </p:set>
                                    <p:animEffect transition="in" filter="fade">
                                      <p:cBhvr>
                                        <p:cTn id="54" dur="1000"/>
                                        <p:tgtEl>
                                          <p:spTgt spid="2">
                                            <p:txEl>
                                              <p:pRg st="10" end="10"/>
                                            </p:txEl>
                                          </p:spTgt>
                                        </p:tgtEl>
                                      </p:cBhvr>
                                    </p:animEffect>
                                    <p:anim calcmode="lin" valueType="num">
                                      <p:cBhvr>
                                        <p:cTn id="5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Effect transition="in" filter="fade">
                                      <p:cBhvr>
                                        <p:cTn id="59" dur="1000"/>
                                        <p:tgtEl>
                                          <p:spTgt spid="2">
                                            <p:txEl>
                                              <p:pRg st="11" end="11"/>
                                            </p:txEl>
                                          </p:spTgt>
                                        </p:tgtEl>
                                      </p:cBhvr>
                                    </p:animEffect>
                                    <p:anim calcmode="lin" valueType="num">
                                      <p:cBhvr>
                                        <p:cTn id="60"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61"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85751" y="544146"/>
            <a:ext cx="11220450" cy="5324535"/>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zur Facette: Sich </a:t>
            </a:r>
            <a:r>
              <a:rPr lang="de-DE" sz="4400" b="1" u="sng" dirty="0" smtClean="0">
                <a:solidFill>
                  <a:srgbClr val="000000"/>
                </a:solidFill>
                <a:latin typeface="Calibri" panose="020F0502020204030204" pitchFamily="34" charset="0"/>
                <a:ea typeface="Arial Unicode MS"/>
                <a:cs typeface="Arial Unicode MS"/>
              </a:rPr>
              <a:t>anpassen</a:t>
            </a:r>
          </a:p>
          <a:p>
            <a:pPr>
              <a:spcAft>
                <a:spcPts val="0"/>
              </a:spcAft>
            </a:pPr>
            <a:endParaRPr lang="de-DE" sz="44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Fokus auf das veränderte Zusammenleben mit anderen Menschen. </a:t>
            </a:r>
            <a:endParaRPr lang="de-DE" sz="2800" dirty="0" smtClean="0">
              <a:solidFill>
                <a:srgbClr val="000000"/>
              </a:solidFill>
              <a:latin typeface="Calibri" panose="020F0502020204030204" pitchFamily="34" charset="0"/>
              <a:ea typeface="Arial Unicode MS"/>
              <a:cs typeface="Arial Unicode MS"/>
            </a:endParaRPr>
          </a:p>
          <a:p>
            <a:pPr marL="342900" lvl="0" indent="-342900">
              <a:spcAft>
                <a:spcPts val="0"/>
              </a:spcAft>
              <a:buFont typeface="Calibri" panose="020F0502020204030204" pitchFamily="34" charset="0"/>
              <a:buChar char="-"/>
            </a:pPr>
            <a:r>
              <a:rPr lang="de-DE" sz="2800" dirty="0" smtClean="0">
                <a:solidFill>
                  <a:srgbClr val="000000"/>
                </a:solidFill>
                <a:latin typeface="Calibri" panose="020F0502020204030204" pitchFamily="34" charset="0"/>
                <a:ea typeface="Arial Unicode MS"/>
                <a:cs typeface="Arial Unicode MS"/>
              </a:rPr>
              <a:t>Das </a:t>
            </a:r>
            <a:r>
              <a:rPr lang="de-DE" sz="2800" dirty="0">
                <a:solidFill>
                  <a:srgbClr val="000000"/>
                </a:solidFill>
                <a:latin typeface="Calibri" panose="020F0502020204030204" pitchFamily="34" charset="0"/>
                <a:ea typeface="Arial Unicode MS"/>
                <a:cs typeface="Arial Unicode MS"/>
              </a:rPr>
              <a:t>„veränderte Leben“ schafft Verwirrung. </a:t>
            </a:r>
            <a:endParaRPr lang="de-DE" sz="2800" dirty="0" smtClean="0">
              <a:solidFill>
                <a:srgbClr val="000000"/>
              </a:solidFill>
              <a:latin typeface="Calibri" panose="020F0502020204030204" pitchFamily="34" charset="0"/>
              <a:ea typeface="Arial Unicode MS"/>
              <a:cs typeface="Arial Unicode MS"/>
            </a:endParaRPr>
          </a:p>
          <a:p>
            <a:pPr marL="342900" lvl="0" indent="-342900">
              <a:spcAft>
                <a:spcPts val="0"/>
              </a:spcAft>
              <a:buFont typeface="Calibri" panose="020F0502020204030204" pitchFamily="34" charset="0"/>
              <a:buChar char="-"/>
            </a:pPr>
            <a:r>
              <a:rPr lang="de-DE" sz="2800" dirty="0" smtClean="0">
                <a:solidFill>
                  <a:srgbClr val="000000"/>
                </a:solidFill>
                <a:latin typeface="Calibri" panose="020F0502020204030204" pitchFamily="34" charset="0"/>
                <a:ea typeface="Arial Unicode MS"/>
                <a:cs typeface="Arial Unicode MS"/>
              </a:rPr>
              <a:t>Trauerwege </a:t>
            </a:r>
            <a:r>
              <a:rPr lang="de-DE" sz="2800" dirty="0">
                <a:solidFill>
                  <a:srgbClr val="000000"/>
                </a:solidFill>
                <a:latin typeface="Calibri" panose="020F0502020204030204" pitchFamily="34" charset="0"/>
                <a:ea typeface="Arial Unicode MS"/>
                <a:cs typeface="Arial Unicode MS"/>
              </a:rPr>
              <a:t>drehen sich </a:t>
            </a:r>
            <a:r>
              <a:rPr lang="de-DE" sz="2800" dirty="0" smtClean="0">
                <a:solidFill>
                  <a:srgbClr val="000000"/>
                </a:solidFill>
                <a:latin typeface="Calibri" panose="020F0502020204030204" pitchFamily="34" charset="0"/>
                <a:ea typeface="Arial Unicode MS"/>
                <a:cs typeface="Arial Unicode MS"/>
              </a:rPr>
              <a:t>umeinander </a:t>
            </a:r>
            <a:r>
              <a:rPr lang="de-DE" sz="2800" dirty="0">
                <a:solidFill>
                  <a:srgbClr val="000000"/>
                </a:solidFill>
                <a:latin typeface="Calibri" panose="020F0502020204030204" pitchFamily="34" charset="0"/>
                <a:ea typeface="Arial Unicode MS"/>
                <a:cs typeface="Arial Unicode MS"/>
              </a:rPr>
              <a:t>und </a:t>
            </a:r>
            <a:r>
              <a:rPr lang="de-DE" sz="2800" dirty="0" smtClean="0">
                <a:solidFill>
                  <a:srgbClr val="000000"/>
                </a:solidFill>
                <a:latin typeface="Calibri" panose="020F0502020204030204" pitchFamily="34" charset="0"/>
                <a:ea typeface="Arial Unicode MS"/>
                <a:cs typeface="Arial Unicode MS"/>
              </a:rPr>
              <a:t>manchmal voneinander weg oder aufeinander zu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Umgang mit den Dingen:</a:t>
            </a:r>
            <a:endParaRPr lang="de-DE" sz="2800" dirty="0">
              <a:solidFill>
                <a:srgbClr val="000000"/>
              </a:solidFill>
              <a:latin typeface="Helvetica Neue"/>
              <a:ea typeface="Arial Unicode MS"/>
              <a:cs typeface="Arial Unicode MS"/>
            </a:endParaRPr>
          </a:p>
          <a:p>
            <a:pPr marL="457200">
              <a:spcAft>
                <a:spcPts val="0"/>
              </a:spcAft>
            </a:pPr>
            <a:r>
              <a:rPr lang="de-DE" sz="2800" dirty="0">
                <a:solidFill>
                  <a:srgbClr val="000000"/>
                </a:solidFill>
                <a:latin typeface="Calibri" panose="020F0502020204030204" pitchFamily="34" charset="0"/>
                <a:ea typeface="Arial Unicode MS"/>
                <a:cs typeface="Arial Unicode MS"/>
              </a:rPr>
              <a:t>Genau anschauen, was kann eine neue Bedeutung bekommen, … was bleibt als Erinnerungsstück, … was wird anderen als </a:t>
            </a:r>
            <a:r>
              <a:rPr lang="de-DE" sz="2800" dirty="0" err="1">
                <a:solidFill>
                  <a:srgbClr val="000000"/>
                </a:solidFill>
                <a:latin typeface="Calibri" panose="020F0502020204030204" pitchFamily="34" charset="0"/>
                <a:ea typeface="Arial Unicode MS"/>
                <a:cs typeface="Arial Unicode MS"/>
              </a:rPr>
              <a:t>Erinnerungsstü</a:t>
            </a:r>
            <a:r>
              <a:rPr lang="en-US" sz="2800" dirty="0" err="1">
                <a:solidFill>
                  <a:srgbClr val="000000"/>
                </a:solidFill>
                <a:latin typeface="Calibri" panose="020F0502020204030204" pitchFamily="34" charset="0"/>
                <a:ea typeface="Arial Unicode MS"/>
                <a:cs typeface="Arial Unicode MS"/>
              </a:rPr>
              <a:t>ck</a:t>
            </a:r>
            <a:r>
              <a:rPr lang="en-US" sz="2800" dirty="0">
                <a:solidFill>
                  <a:srgbClr val="000000"/>
                </a:solidFill>
                <a:latin typeface="Calibri" panose="020F0502020204030204" pitchFamily="34" charset="0"/>
                <a:ea typeface="Arial Unicode MS"/>
                <a:cs typeface="Arial Unicode MS"/>
              </a:rPr>
              <a:t> </a:t>
            </a:r>
            <a:r>
              <a:rPr lang="de-DE" sz="2800" dirty="0">
                <a:solidFill>
                  <a:srgbClr val="000000"/>
                </a:solidFill>
                <a:latin typeface="Calibri" panose="020F0502020204030204" pitchFamily="34" charset="0"/>
                <a:ea typeface="Arial Unicode MS"/>
                <a:cs typeface="Arial Unicode MS"/>
              </a:rPr>
              <a:t>überlassen, … was kann anderen noch nützlich sein, … was kommt wirklich auf den Müll</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348146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1000"/>
                                        <p:tgtEl>
                                          <p:spTgt spid="2">
                                            <p:txEl>
                                              <p:pRg st="5" end="5"/>
                                            </p:txEl>
                                          </p:spTgt>
                                        </p:tgtEl>
                                      </p:cBhvr>
                                    </p:animEffect>
                                    <p:anim calcmode="lin" valueType="num">
                                      <p:cBhvr>
                                        <p:cTn id="3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6" end="6"/>
                                            </p:txEl>
                                          </p:spTgt>
                                        </p:tgtEl>
                                        <p:attrNameLst>
                                          <p:attrName>style.visibility</p:attrName>
                                        </p:attrNameLst>
                                      </p:cBhvr>
                                      <p:to>
                                        <p:strVal val="visible"/>
                                      </p:to>
                                    </p:set>
                                    <p:animEffect transition="in" filter="fade">
                                      <p:cBhvr>
                                        <p:cTn id="36" dur="1000"/>
                                        <p:tgtEl>
                                          <p:spTgt spid="2">
                                            <p:txEl>
                                              <p:pRg st="6" end="6"/>
                                            </p:txEl>
                                          </p:spTgt>
                                        </p:tgtEl>
                                      </p:cBhvr>
                                    </p:animEffect>
                                    <p:anim calcmode="lin" valueType="num">
                                      <p:cBhvr>
                                        <p:cTn id="3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49154" y="407237"/>
            <a:ext cx="11416665" cy="4031873"/>
          </a:xfrm>
          <a:prstGeom prst="rect">
            <a:avLst/>
          </a:prstGeom>
        </p:spPr>
        <p:txBody>
          <a:bodyPr wrap="square">
            <a:spAutoFit/>
          </a:bodyPr>
          <a:lstStyle/>
          <a:p>
            <a:pPr>
              <a:spcAft>
                <a:spcPts val="0"/>
              </a:spcAft>
            </a:pPr>
            <a:r>
              <a:rPr lang="de-DE" sz="4400" b="1" u="sng" dirty="0">
                <a:solidFill>
                  <a:srgbClr val="000000"/>
                </a:solidFill>
                <a:latin typeface="Calibri" panose="020F0502020204030204" pitchFamily="34" charset="0"/>
                <a:ea typeface="Arial Unicode MS"/>
                <a:cs typeface="Arial Unicode MS"/>
              </a:rPr>
              <a:t>Trittsteine</a:t>
            </a:r>
            <a:r>
              <a:rPr lang="de-DE" sz="4400" b="1" u="sng" dirty="0" smtClean="0">
                <a:solidFill>
                  <a:srgbClr val="000000"/>
                </a:solidFill>
                <a:latin typeface="Calibri" panose="020F0502020204030204" pitchFamily="34" charset="0"/>
                <a:ea typeface="Arial Unicode MS"/>
                <a:cs typeface="Arial Unicode MS"/>
              </a:rPr>
              <a:t>:</a:t>
            </a:r>
          </a:p>
          <a:p>
            <a:pPr>
              <a:spcAft>
                <a:spcPts val="0"/>
              </a:spcAft>
            </a:pPr>
            <a:endParaRPr lang="de-DE" sz="4400" b="1" u="sng"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Zeit lassen, nachspüren…</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smtClean="0">
                <a:solidFill>
                  <a:srgbClr val="000000"/>
                </a:solidFill>
                <a:latin typeface="Calibri" panose="020F0502020204030204" pitchFamily="34" charset="0"/>
                <a:ea typeface="Arial Unicode MS"/>
                <a:cs typeface="Arial Unicode MS"/>
              </a:rPr>
              <a:t>Im ersten </a:t>
            </a:r>
            <a:r>
              <a:rPr lang="de-DE" sz="2800" dirty="0">
                <a:solidFill>
                  <a:srgbClr val="000000"/>
                </a:solidFill>
                <a:latin typeface="Calibri" panose="020F0502020204030204" pitchFamily="34" charset="0"/>
                <a:ea typeface="Arial Unicode MS"/>
                <a:cs typeface="Arial Unicode MS"/>
              </a:rPr>
              <a:t>Trauer Jahr mit dem „Sortieren“ beginnen, nicht mehr. </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Sortieren könnte hilfreich sein, ansonsten können die zurückgelassenen Gegenstände des Verstorbenen zu einem „Angstgegner“ werden,  der Jahr für Jahr größer wird</a:t>
            </a:r>
            <a:endParaRPr lang="de-DE" sz="2800" dirty="0">
              <a:solidFill>
                <a:srgbClr val="000000"/>
              </a:solidFill>
              <a:latin typeface="Helvetica Neue"/>
              <a:ea typeface="Arial Unicode MS"/>
              <a:cs typeface="Arial Unicode MS"/>
            </a:endParaRPr>
          </a:p>
          <a:p>
            <a:pPr marL="342900" lvl="0" indent="-342900">
              <a:spcAft>
                <a:spcPts val="0"/>
              </a:spcAft>
              <a:buFont typeface="Calibri" panose="020F0502020204030204" pitchFamily="34" charset="0"/>
              <a:buChar char="-"/>
            </a:pPr>
            <a:r>
              <a:rPr lang="de-DE" sz="2800" dirty="0">
                <a:solidFill>
                  <a:srgbClr val="000000"/>
                </a:solidFill>
                <a:latin typeface="Calibri" panose="020F0502020204030204" pitchFamily="34" charset="0"/>
                <a:ea typeface="Arial Unicode MS"/>
                <a:cs typeface="Arial Unicode MS"/>
              </a:rPr>
              <a:t>Helfen lassen</a:t>
            </a:r>
            <a:endParaRPr lang="de-DE" sz="2800" dirty="0">
              <a:ln>
                <a:noFill/>
              </a:ln>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100801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fade">
                                      <p:cBhvr>
                                        <p:cTn id="24" dur="1000"/>
                                        <p:tgtEl>
                                          <p:spTgt spid="2">
                                            <p:txEl>
                                              <p:pRg st="4" end="4"/>
                                            </p:txEl>
                                          </p:spTgt>
                                        </p:tgtEl>
                                      </p:cBhvr>
                                    </p:animEffect>
                                    <p:anim calcmode="lin" valueType="num">
                                      <p:cBhvr>
                                        <p:cTn id="2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1000"/>
                                        <p:tgtEl>
                                          <p:spTgt spid="2">
                                            <p:txEl>
                                              <p:pRg st="5" end="5"/>
                                            </p:txEl>
                                          </p:spTgt>
                                        </p:tgtEl>
                                      </p:cBhvr>
                                    </p:animEffect>
                                    <p:anim calcmode="lin" valueType="num">
                                      <p:cBhvr>
                                        <p:cTn id="3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27072" y="626813"/>
            <a:ext cx="2343705" cy="707886"/>
          </a:xfrm>
          <a:prstGeom prst="rect">
            <a:avLst/>
          </a:prstGeom>
          <a:noFill/>
        </p:spPr>
        <p:txBody>
          <a:bodyPr wrap="square" rtlCol="0">
            <a:spAutoFit/>
          </a:bodyPr>
          <a:lstStyle/>
          <a:p>
            <a:r>
              <a:rPr lang="de-DE" sz="4000" dirty="0" smtClean="0"/>
              <a:t>Trauer</a:t>
            </a:r>
            <a:endParaRPr lang="de-DE" sz="4000" dirty="0"/>
          </a:p>
        </p:txBody>
      </p:sp>
      <p:sp>
        <p:nvSpPr>
          <p:cNvPr id="3" name="Textfeld 2"/>
          <p:cNvSpPr txBox="1"/>
          <p:nvPr/>
        </p:nvSpPr>
        <p:spPr>
          <a:xfrm>
            <a:off x="8368144" y="726082"/>
            <a:ext cx="1795043" cy="707886"/>
          </a:xfrm>
          <a:prstGeom prst="rect">
            <a:avLst/>
          </a:prstGeom>
          <a:noFill/>
        </p:spPr>
        <p:txBody>
          <a:bodyPr wrap="none" rtlCol="0">
            <a:spAutoFit/>
          </a:bodyPr>
          <a:lstStyle/>
          <a:p>
            <a:r>
              <a:rPr lang="de-DE" sz="4000" dirty="0" smtClean="0"/>
              <a:t>Trauma</a:t>
            </a:r>
            <a:r>
              <a:rPr lang="de-DE" dirty="0" smtClean="0"/>
              <a:t> </a:t>
            </a:r>
            <a:endParaRPr lang="de-DE" dirty="0"/>
          </a:p>
        </p:txBody>
      </p:sp>
      <p:sp>
        <p:nvSpPr>
          <p:cNvPr id="4" name="Rechteck 3"/>
          <p:cNvSpPr/>
          <p:nvPr/>
        </p:nvSpPr>
        <p:spPr>
          <a:xfrm>
            <a:off x="2364509" y="1644073"/>
            <a:ext cx="5846617" cy="455352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4000" dirty="0" smtClean="0"/>
          </a:p>
          <a:p>
            <a:pPr algn="ctr"/>
            <a:endParaRPr lang="de-DE" sz="4000" dirty="0"/>
          </a:p>
          <a:p>
            <a:pPr algn="ctr"/>
            <a:r>
              <a:rPr lang="de-DE" sz="4000" dirty="0" smtClean="0"/>
              <a:t>Symptome sind zunächst gleich/ähnlich</a:t>
            </a:r>
          </a:p>
          <a:p>
            <a:pPr algn="ctr"/>
            <a:endParaRPr lang="de-DE" sz="4000" dirty="0"/>
          </a:p>
          <a:p>
            <a:pPr algn="ctr"/>
            <a:r>
              <a:rPr lang="de-DE" sz="4000" dirty="0" smtClean="0"/>
              <a:t>Dauer</a:t>
            </a:r>
          </a:p>
          <a:p>
            <a:pPr algn="ctr"/>
            <a:endParaRPr lang="de-DE" sz="4000" dirty="0" smtClean="0"/>
          </a:p>
          <a:p>
            <a:pPr algn="ctr"/>
            <a:r>
              <a:rPr lang="de-DE" sz="4000" dirty="0" smtClean="0"/>
              <a:t>Heftigkeit </a:t>
            </a:r>
          </a:p>
          <a:p>
            <a:pPr algn="ctr"/>
            <a:endParaRPr lang="de-DE" dirty="0"/>
          </a:p>
          <a:p>
            <a:pPr algn="ctr"/>
            <a:endParaRPr lang="de-DE" dirty="0" smtClean="0"/>
          </a:p>
          <a:p>
            <a:pPr algn="ctr"/>
            <a:endParaRPr lang="de-DE" dirty="0"/>
          </a:p>
          <a:p>
            <a:pPr algn="ctr"/>
            <a:endParaRPr lang="de-DE" dirty="0" smtClean="0"/>
          </a:p>
          <a:p>
            <a:pPr algn="ctr"/>
            <a:endParaRPr lang="de-DE" dirty="0"/>
          </a:p>
          <a:p>
            <a:pPr algn="ctr"/>
            <a:endParaRPr lang="de-DE" dirty="0" smtClean="0"/>
          </a:p>
          <a:p>
            <a:pPr algn="ctr"/>
            <a:endParaRPr lang="de-DE" dirty="0"/>
          </a:p>
        </p:txBody>
      </p:sp>
    </p:spTree>
    <p:extLst>
      <p:ext uri="{BB962C8B-B14F-4D97-AF65-F5344CB8AC3E}">
        <p14:creationId xmlns:p14="http://schemas.microsoft.com/office/powerpoint/2010/main" val="52004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024" y="318703"/>
            <a:ext cx="10677525" cy="5386090"/>
          </a:xfrm>
          <a:prstGeom prst="rect">
            <a:avLst/>
          </a:prstGeom>
        </p:spPr>
        <p:txBody>
          <a:bodyPr wrap="square">
            <a:spAutoFit/>
          </a:bodyPr>
          <a:lstStyle/>
          <a:p>
            <a:pPr>
              <a:spcAft>
                <a:spcPts val="0"/>
              </a:spcAft>
            </a:pPr>
            <a:r>
              <a:rPr lang="de-DE" sz="6000" dirty="0">
                <a:solidFill>
                  <a:srgbClr val="C00000"/>
                </a:solidFill>
                <a:ea typeface="Arial Unicode MS"/>
                <a:cs typeface="Arial Unicode MS"/>
              </a:rPr>
              <a:t>Traumatische Trauer</a:t>
            </a:r>
            <a:r>
              <a:rPr lang="de-DE" sz="6000" dirty="0" smtClean="0">
                <a:solidFill>
                  <a:srgbClr val="C00000"/>
                </a:solidFill>
                <a:ea typeface="Arial Unicode MS"/>
                <a:cs typeface="Arial Unicode MS"/>
              </a:rPr>
              <a:t>:</a:t>
            </a:r>
          </a:p>
          <a:p>
            <a:pPr>
              <a:spcAft>
                <a:spcPts val="0"/>
              </a:spcAft>
            </a:pPr>
            <a:endParaRPr lang="de-DE" sz="6000" dirty="0">
              <a:solidFill>
                <a:srgbClr val="C00000"/>
              </a:solidFill>
              <a:ea typeface="Arial Unicode MS"/>
              <a:cs typeface="Arial Unicode MS"/>
            </a:endParaRPr>
          </a:p>
          <a:p>
            <a:pPr>
              <a:spcAft>
                <a:spcPts val="0"/>
              </a:spcAft>
            </a:pPr>
            <a:endParaRPr lang="de-DE" sz="2800" dirty="0" smtClean="0">
              <a:ea typeface="Arial Unicode MS"/>
              <a:cs typeface="Arial Unicode MS"/>
            </a:endParaRPr>
          </a:p>
          <a:p>
            <a:pPr>
              <a:spcAft>
                <a:spcPts val="0"/>
              </a:spcAft>
            </a:pPr>
            <a:r>
              <a:rPr lang="de-DE" sz="2800" dirty="0" smtClean="0">
                <a:ea typeface="Arial Unicode MS"/>
                <a:cs typeface="Arial Unicode MS"/>
              </a:rPr>
              <a:t>Als </a:t>
            </a:r>
            <a:r>
              <a:rPr lang="de-DE" sz="2800" dirty="0">
                <a:ea typeface="Arial Unicode MS"/>
                <a:cs typeface="Arial Unicode MS"/>
              </a:rPr>
              <a:t>traumatische Trauer bezeichnet der </a:t>
            </a:r>
            <a:r>
              <a:rPr lang="de-DE" sz="2800" dirty="0" smtClean="0">
                <a:ea typeface="Arial Unicode MS"/>
                <a:cs typeface="Arial Unicode MS"/>
              </a:rPr>
              <a:t>„Bundesverbands Trauer“ </a:t>
            </a:r>
            <a:r>
              <a:rPr lang="de-DE" sz="2800" dirty="0">
                <a:ea typeface="Arial Unicode MS"/>
                <a:cs typeface="Arial Unicode MS"/>
              </a:rPr>
              <a:t>einen Trauerprozess, der durch </a:t>
            </a:r>
            <a:r>
              <a:rPr lang="de-DE" sz="2800" dirty="0" smtClean="0">
                <a:ea typeface="Arial Unicode MS"/>
                <a:cs typeface="Arial Unicode MS"/>
              </a:rPr>
              <a:t>„traumatische Erlebnisse“ (subjektiv) </a:t>
            </a:r>
            <a:r>
              <a:rPr lang="de-DE" sz="2800" dirty="0">
                <a:ea typeface="Arial Unicode MS"/>
                <a:cs typeface="Arial Unicode MS"/>
              </a:rPr>
              <a:t>überlagert und geprägt wird.</a:t>
            </a:r>
          </a:p>
          <a:p>
            <a:pPr>
              <a:spcAft>
                <a:spcPts val="0"/>
              </a:spcAft>
            </a:pPr>
            <a:r>
              <a:rPr lang="de-DE" sz="2800" dirty="0">
                <a:ea typeface="Arial Unicode MS"/>
                <a:cs typeface="Arial Unicode MS"/>
              </a:rPr>
              <a:t>Die relevanten Symptome finden sich in den Bereichen </a:t>
            </a:r>
            <a:endParaRPr lang="de-DE" sz="2800" dirty="0" smtClean="0">
              <a:ea typeface="Arial Unicode MS"/>
              <a:cs typeface="Arial Unicode MS"/>
            </a:endParaRPr>
          </a:p>
          <a:p>
            <a:pPr>
              <a:spcAft>
                <a:spcPts val="0"/>
              </a:spcAft>
            </a:pPr>
            <a:r>
              <a:rPr lang="de-DE" sz="2800" dirty="0" smtClean="0">
                <a:ea typeface="Arial Unicode MS"/>
                <a:cs typeface="Arial Unicode MS"/>
              </a:rPr>
              <a:t>der </a:t>
            </a:r>
            <a:r>
              <a:rPr lang="de-DE" sz="2800" dirty="0">
                <a:ea typeface="Arial Unicode MS"/>
                <a:cs typeface="Arial Unicode MS"/>
              </a:rPr>
              <a:t>Erinnerung, </a:t>
            </a:r>
            <a:endParaRPr lang="de-DE" sz="2800" dirty="0" smtClean="0">
              <a:ea typeface="Arial Unicode MS"/>
              <a:cs typeface="Arial Unicode MS"/>
            </a:endParaRPr>
          </a:p>
          <a:p>
            <a:pPr>
              <a:spcAft>
                <a:spcPts val="0"/>
              </a:spcAft>
            </a:pPr>
            <a:r>
              <a:rPr lang="de-DE" sz="2800" dirty="0" smtClean="0">
                <a:ea typeface="Arial Unicode MS"/>
                <a:cs typeface="Arial Unicode MS"/>
              </a:rPr>
              <a:t>des Gefühlserlebens,</a:t>
            </a:r>
          </a:p>
          <a:p>
            <a:pPr>
              <a:spcAft>
                <a:spcPts val="0"/>
              </a:spcAft>
            </a:pPr>
            <a:r>
              <a:rPr lang="de-DE" sz="2800" dirty="0" smtClean="0">
                <a:ea typeface="Arial Unicode MS"/>
                <a:cs typeface="Arial Unicode MS"/>
              </a:rPr>
              <a:t>des </a:t>
            </a:r>
            <a:r>
              <a:rPr lang="de-DE" sz="2800" dirty="0">
                <a:ea typeface="Arial Unicode MS"/>
                <a:cs typeface="Arial Unicode MS"/>
              </a:rPr>
              <a:t>Verhaltens:</a:t>
            </a:r>
          </a:p>
        </p:txBody>
      </p:sp>
      <p:sp>
        <p:nvSpPr>
          <p:cNvPr id="3" name="Textfeld 2"/>
          <p:cNvSpPr txBox="1"/>
          <p:nvPr/>
        </p:nvSpPr>
        <p:spPr>
          <a:xfrm>
            <a:off x="581024" y="5787736"/>
            <a:ext cx="9029651" cy="830997"/>
          </a:xfrm>
          <a:prstGeom prst="rect">
            <a:avLst/>
          </a:prstGeom>
          <a:noFill/>
        </p:spPr>
        <p:txBody>
          <a:bodyPr wrap="none" rtlCol="0">
            <a:spAutoFit/>
          </a:bodyPr>
          <a:lstStyle/>
          <a:p>
            <a:r>
              <a:rPr lang="de-DE" sz="2400" dirty="0" smtClean="0"/>
              <a:t>(der Begriff „traumatische Trauer“ wird seit 1.2022 mit in die Diagnose </a:t>
            </a:r>
          </a:p>
          <a:p>
            <a:r>
              <a:rPr lang="de-DE" sz="2400" dirty="0" smtClean="0"/>
              <a:t>„verlängerte Trauerstörung“ mit hineingenommen)</a:t>
            </a:r>
            <a:endParaRPr lang="de-DE" sz="2400" dirty="0"/>
          </a:p>
        </p:txBody>
      </p:sp>
    </p:spTree>
    <p:extLst>
      <p:ext uri="{BB962C8B-B14F-4D97-AF65-F5344CB8AC3E}">
        <p14:creationId xmlns:p14="http://schemas.microsoft.com/office/powerpoint/2010/main" val="229948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1000"/>
                                        <p:tgtEl>
                                          <p:spTgt spid="2">
                                            <p:txEl>
                                              <p:pRg st="4" end="4"/>
                                            </p:txEl>
                                          </p:spTgt>
                                        </p:tgtEl>
                                      </p:cBhvr>
                                    </p:animEffect>
                                    <p:anim calcmode="lin" valueType="num">
                                      <p:cBhvr>
                                        <p:cTn id="2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fade">
                                      <p:cBhvr>
                                        <p:cTn id="24" dur="1000"/>
                                        <p:tgtEl>
                                          <p:spTgt spid="2">
                                            <p:txEl>
                                              <p:pRg st="5" end="5"/>
                                            </p:txEl>
                                          </p:spTgt>
                                        </p:tgtEl>
                                      </p:cBhvr>
                                    </p:animEffect>
                                    <p:anim calcmode="lin" valueType="num">
                                      <p:cBhvr>
                                        <p:cTn id="2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Effect transition="in" filter="fade">
                                      <p:cBhvr>
                                        <p:cTn id="29" dur="1000"/>
                                        <p:tgtEl>
                                          <p:spTgt spid="2">
                                            <p:txEl>
                                              <p:pRg st="6" end="6"/>
                                            </p:txEl>
                                          </p:spTgt>
                                        </p:tgtEl>
                                      </p:cBhvr>
                                    </p:animEffect>
                                    <p:anim calcmode="lin" valueType="num">
                                      <p:cBhvr>
                                        <p:cTn id="3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Effect transition="in" filter="fade">
                                      <p:cBhvr>
                                        <p:cTn id="34" dur="1000"/>
                                        <p:tgtEl>
                                          <p:spTgt spid="2">
                                            <p:txEl>
                                              <p:pRg st="7" end="7"/>
                                            </p:txEl>
                                          </p:spTgt>
                                        </p:tgtEl>
                                      </p:cBhvr>
                                    </p:animEffect>
                                    <p:anim calcmode="lin" valueType="num">
                                      <p:cBhvr>
                                        <p:cTn id="35"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38124" y="314325"/>
            <a:ext cx="11420475" cy="5878532"/>
          </a:xfrm>
          <a:prstGeom prst="rect">
            <a:avLst/>
          </a:prstGeom>
        </p:spPr>
        <p:txBody>
          <a:bodyPr wrap="square">
            <a:spAutoFit/>
          </a:bodyPr>
          <a:lstStyle/>
          <a:p>
            <a:pPr>
              <a:spcAft>
                <a:spcPts val="0"/>
              </a:spcAft>
            </a:pPr>
            <a:r>
              <a:rPr lang="en-US" sz="3200" dirty="0" err="1" smtClean="0">
                <a:solidFill>
                  <a:schemeClr val="tx1">
                    <a:lumMod val="95000"/>
                    <a:lumOff val="5000"/>
                  </a:schemeClr>
                </a:solidFill>
                <a:ea typeface="Arial Unicode MS"/>
                <a:cs typeface="Arial Unicode MS"/>
              </a:rPr>
              <a:t>Unwillk</a:t>
            </a:r>
            <a:r>
              <a:rPr lang="de-DE" sz="3200" dirty="0" err="1">
                <a:solidFill>
                  <a:schemeClr val="tx1">
                    <a:lumMod val="95000"/>
                    <a:lumOff val="5000"/>
                  </a:schemeClr>
                </a:solidFill>
                <a:ea typeface="Arial Unicode MS"/>
                <a:cs typeface="Arial Unicode MS"/>
              </a:rPr>
              <a:t>ürliche</a:t>
            </a:r>
            <a:r>
              <a:rPr lang="de-DE" sz="3200" dirty="0">
                <a:solidFill>
                  <a:schemeClr val="tx1">
                    <a:lumMod val="95000"/>
                    <a:lumOff val="5000"/>
                  </a:schemeClr>
                </a:solidFill>
                <a:ea typeface="Arial Unicode MS"/>
                <a:cs typeface="Arial Unicode MS"/>
              </a:rPr>
              <a:t> Erinnerungsblitze an belastende Szenen vor allem im </a:t>
            </a:r>
            <a:r>
              <a:rPr lang="de-DE" sz="3200" dirty="0" err="1">
                <a:solidFill>
                  <a:schemeClr val="tx1">
                    <a:lumMod val="95000"/>
                    <a:lumOff val="5000"/>
                  </a:schemeClr>
                </a:solidFill>
                <a:ea typeface="Arial Unicode MS"/>
                <a:cs typeface="Arial Unicode MS"/>
              </a:rPr>
              <a:t>Krankheits</a:t>
            </a:r>
            <a:r>
              <a:rPr lang="de-DE" sz="3200" dirty="0">
                <a:solidFill>
                  <a:schemeClr val="tx1">
                    <a:lumMod val="95000"/>
                    <a:lumOff val="5000"/>
                  </a:schemeClr>
                </a:solidFill>
                <a:ea typeface="Arial Unicode MS"/>
                <a:cs typeface="Arial Unicode MS"/>
              </a:rPr>
              <a:t> </a:t>
            </a:r>
            <a:r>
              <a:rPr lang="de-DE" sz="3200" dirty="0" smtClean="0">
                <a:solidFill>
                  <a:schemeClr val="tx1">
                    <a:lumMod val="95000"/>
                    <a:lumOff val="5000"/>
                  </a:schemeClr>
                </a:solidFill>
                <a:ea typeface="Arial Unicode MS"/>
                <a:cs typeface="Arial Unicode MS"/>
              </a:rPr>
              <a:t>- und </a:t>
            </a:r>
            <a:r>
              <a:rPr lang="de-DE" sz="3200" dirty="0">
                <a:solidFill>
                  <a:schemeClr val="tx1">
                    <a:lumMod val="95000"/>
                    <a:lumOff val="5000"/>
                  </a:schemeClr>
                </a:solidFill>
                <a:ea typeface="Arial Unicode MS"/>
                <a:cs typeface="Arial Unicode MS"/>
              </a:rPr>
              <a:t>Sterbeprozess, </a:t>
            </a:r>
            <a:r>
              <a:rPr lang="de-DE" sz="3200" dirty="0" smtClean="0">
                <a:solidFill>
                  <a:schemeClr val="tx1">
                    <a:lumMod val="95000"/>
                    <a:lumOff val="5000"/>
                  </a:schemeClr>
                </a:solidFill>
                <a:ea typeface="Arial Unicode MS"/>
                <a:cs typeface="Arial Unicode MS"/>
              </a:rPr>
              <a:t>Flashbacks (Nachhallerinnerungen), </a:t>
            </a:r>
            <a:r>
              <a:rPr lang="de-DE" sz="3200" dirty="0">
                <a:solidFill>
                  <a:schemeClr val="tx1">
                    <a:lumMod val="95000"/>
                    <a:lumOff val="5000"/>
                  </a:schemeClr>
                </a:solidFill>
                <a:ea typeface="Arial Unicode MS"/>
                <a:cs typeface="Arial Unicode MS"/>
              </a:rPr>
              <a:t>die mit starken Gefühlen und Körperreaktionen verbunden sind.</a:t>
            </a:r>
          </a:p>
          <a:p>
            <a:pPr>
              <a:spcAft>
                <a:spcPts val="0"/>
              </a:spcAft>
            </a:pPr>
            <a:endParaRPr lang="de-DE" sz="2800" dirty="0" smtClean="0">
              <a:solidFill>
                <a:schemeClr val="tx1">
                  <a:lumMod val="95000"/>
                  <a:lumOff val="5000"/>
                </a:schemeClr>
              </a:solidFill>
              <a:ea typeface="Arial Unicode MS"/>
              <a:cs typeface="Arial Unicode MS"/>
            </a:endParaRPr>
          </a:p>
          <a:p>
            <a:pPr>
              <a:spcAft>
                <a:spcPts val="0"/>
              </a:spcAft>
            </a:pPr>
            <a:r>
              <a:rPr lang="de-DE" sz="3200" dirty="0" smtClean="0">
                <a:solidFill>
                  <a:schemeClr val="tx1">
                    <a:lumMod val="95000"/>
                    <a:lumOff val="5000"/>
                  </a:schemeClr>
                </a:solidFill>
                <a:ea typeface="Arial Unicode MS"/>
                <a:cs typeface="Arial Unicode MS"/>
              </a:rPr>
              <a:t>„Auffällige Umgang“ </a:t>
            </a:r>
            <a:r>
              <a:rPr lang="de-DE" sz="3200" dirty="0">
                <a:solidFill>
                  <a:schemeClr val="tx1">
                    <a:lumMod val="95000"/>
                    <a:lumOff val="5000"/>
                  </a:schemeClr>
                </a:solidFill>
                <a:ea typeface="Arial Unicode MS"/>
                <a:cs typeface="Arial Unicode MS"/>
              </a:rPr>
              <a:t>mit Orten, die an Erkrankung und Sterben eines nahen Menschen erinnern, entweder als totale Vermeidung oder als ständiges </a:t>
            </a:r>
            <a:r>
              <a:rPr lang="de-DE" sz="3200" dirty="0" smtClean="0">
                <a:solidFill>
                  <a:schemeClr val="tx1">
                    <a:lumMod val="95000"/>
                    <a:lumOff val="5000"/>
                  </a:schemeClr>
                </a:solidFill>
                <a:ea typeface="Arial Unicode MS"/>
                <a:cs typeface="Arial Unicode MS"/>
              </a:rPr>
              <a:t>wiederaufsuchen</a:t>
            </a:r>
            <a:r>
              <a:rPr lang="de-DE" sz="3200" dirty="0">
                <a:solidFill>
                  <a:schemeClr val="tx1">
                    <a:lumMod val="95000"/>
                    <a:lumOff val="5000"/>
                  </a:schemeClr>
                </a:solidFill>
                <a:ea typeface="Arial Unicode MS"/>
                <a:cs typeface="Arial Unicode MS"/>
              </a:rPr>
              <a:t>.</a:t>
            </a:r>
          </a:p>
          <a:p>
            <a:pPr>
              <a:spcAft>
                <a:spcPts val="0"/>
              </a:spcAft>
            </a:pPr>
            <a:endParaRPr lang="de-DE" sz="2800" dirty="0" smtClean="0">
              <a:solidFill>
                <a:schemeClr val="tx1">
                  <a:lumMod val="95000"/>
                  <a:lumOff val="5000"/>
                </a:schemeClr>
              </a:solidFill>
              <a:ea typeface="Arial Unicode MS"/>
              <a:cs typeface="Arial Unicode MS"/>
            </a:endParaRPr>
          </a:p>
          <a:p>
            <a:pPr>
              <a:spcAft>
                <a:spcPts val="0"/>
              </a:spcAft>
            </a:pPr>
            <a:r>
              <a:rPr lang="de-DE" sz="3200" dirty="0" smtClean="0">
                <a:solidFill>
                  <a:schemeClr val="tx1">
                    <a:lumMod val="95000"/>
                    <a:lumOff val="5000"/>
                  </a:schemeClr>
                </a:solidFill>
                <a:ea typeface="Arial Unicode MS"/>
                <a:cs typeface="Arial Unicode MS"/>
              </a:rPr>
              <a:t>„Auffällige Umgang“ </a:t>
            </a:r>
            <a:r>
              <a:rPr lang="de-DE" sz="3200" dirty="0">
                <a:solidFill>
                  <a:schemeClr val="tx1">
                    <a:lumMod val="95000"/>
                    <a:lumOff val="5000"/>
                  </a:schemeClr>
                </a:solidFill>
                <a:ea typeface="Arial Unicode MS"/>
                <a:cs typeface="Arial Unicode MS"/>
              </a:rPr>
              <a:t>mit Situationen, die an die Erkrankung und das Sterben eines nahen Menschen erinnern, entweder als totale Vermeidung, Vermeidungsverhalten oder als Drang, sie immer wieder zu wiederholen, </a:t>
            </a:r>
            <a:r>
              <a:rPr lang="de-DE" sz="3200" dirty="0" smtClean="0">
                <a:solidFill>
                  <a:schemeClr val="tx1">
                    <a:lumMod val="95000"/>
                    <a:lumOff val="5000"/>
                  </a:schemeClr>
                </a:solidFill>
                <a:ea typeface="Arial Unicode MS"/>
                <a:cs typeface="Arial Unicode MS"/>
              </a:rPr>
              <a:t>Wiederholungsverhalten</a:t>
            </a:r>
            <a:endParaRPr lang="de-DE" sz="3200" dirty="0">
              <a:solidFill>
                <a:schemeClr val="tx1">
                  <a:lumMod val="95000"/>
                  <a:lumOff val="5000"/>
                </a:schemeClr>
              </a:solidFill>
              <a:ea typeface="Arial Unicode MS"/>
              <a:cs typeface="Arial Unicode MS"/>
            </a:endParaRPr>
          </a:p>
        </p:txBody>
      </p:sp>
    </p:spTree>
    <p:extLst>
      <p:ext uri="{BB962C8B-B14F-4D97-AF65-F5344CB8AC3E}">
        <p14:creationId xmlns:p14="http://schemas.microsoft.com/office/powerpoint/2010/main" val="332749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28600" y="594063"/>
            <a:ext cx="11410949" cy="4524315"/>
          </a:xfrm>
          <a:prstGeom prst="rect">
            <a:avLst/>
          </a:prstGeom>
        </p:spPr>
        <p:txBody>
          <a:bodyPr wrap="square">
            <a:spAutoFit/>
          </a:bodyPr>
          <a:lstStyle/>
          <a:p>
            <a:pPr>
              <a:spcAft>
                <a:spcPts val="0"/>
              </a:spcAft>
            </a:pPr>
            <a:r>
              <a:rPr lang="nl-NL" sz="3200" dirty="0" smtClean="0">
                <a:solidFill>
                  <a:schemeClr val="tx1">
                    <a:lumMod val="95000"/>
                    <a:lumOff val="5000"/>
                  </a:schemeClr>
                </a:solidFill>
                <a:ea typeface="Arial Unicode MS"/>
                <a:cs typeface="Arial Unicode MS"/>
              </a:rPr>
              <a:t>“Ungew</a:t>
            </a:r>
            <a:r>
              <a:rPr lang="de-DE" sz="3200" dirty="0" err="1">
                <a:solidFill>
                  <a:schemeClr val="tx1">
                    <a:lumMod val="95000"/>
                    <a:lumOff val="5000"/>
                  </a:schemeClr>
                </a:solidFill>
                <a:ea typeface="Arial Unicode MS"/>
                <a:cs typeface="Arial Unicode MS"/>
              </a:rPr>
              <a:t>öhnlicher</a:t>
            </a:r>
            <a:r>
              <a:rPr lang="de-DE" sz="3200" dirty="0">
                <a:solidFill>
                  <a:schemeClr val="tx1">
                    <a:lumMod val="95000"/>
                    <a:lumOff val="5000"/>
                  </a:schemeClr>
                </a:solidFill>
                <a:ea typeface="Arial Unicode MS"/>
                <a:cs typeface="Arial Unicode MS"/>
              </a:rPr>
              <a:t> </a:t>
            </a:r>
            <a:r>
              <a:rPr lang="de-DE" sz="3200" dirty="0" smtClean="0">
                <a:solidFill>
                  <a:schemeClr val="tx1">
                    <a:lumMod val="95000"/>
                    <a:lumOff val="5000"/>
                  </a:schemeClr>
                </a:solidFill>
                <a:ea typeface="Arial Unicode MS"/>
                <a:cs typeface="Arial Unicode MS"/>
              </a:rPr>
              <a:t>Umgang“ </a:t>
            </a:r>
            <a:r>
              <a:rPr lang="de-DE" sz="3200" dirty="0">
                <a:solidFill>
                  <a:schemeClr val="tx1">
                    <a:lumMod val="95000"/>
                    <a:lumOff val="5000"/>
                  </a:schemeClr>
                </a:solidFill>
                <a:ea typeface="Arial Unicode MS"/>
                <a:cs typeface="Arial Unicode MS"/>
              </a:rPr>
              <a:t>mit den eigenen Gefühlen, entweder als völlige </a:t>
            </a:r>
            <a:r>
              <a:rPr lang="de-DE" sz="3200" dirty="0" smtClean="0">
                <a:solidFill>
                  <a:schemeClr val="tx1">
                    <a:lumMod val="95000"/>
                    <a:lumOff val="5000"/>
                  </a:schemeClr>
                </a:solidFill>
                <a:ea typeface="Arial Unicode MS"/>
                <a:cs typeface="Arial Unicode MS"/>
              </a:rPr>
              <a:t>Emotionslosigkeit </a:t>
            </a:r>
            <a:r>
              <a:rPr lang="de-DE" sz="3200" dirty="0">
                <a:solidFill>
                  <a:schemeClr val="tx1">
                    <a:lumMod val="95000"/>
                    <a:lumOff val="5000"/>
                  </a:schemeClr>
                </a:solidFill>
                <a:ea typeface="Arial Unicode MS"/>
                <a:cs typeface="Arial Unicode MS"/>
              </a:rPr>
              <a:t>beim </a:t>
            </a:r>
            <a:r>
              <a:rPr lang="de-DE" sz="3200" dirty="0" smtClean="0">
                <a:solidFill>
                  <a:schemeClr val="tx1">
                    <a:lumMod val="95000"/>
                    <a:lumOff val="5000"/>
                  </a:schemeClr>
                </a:solidFill>
                <a:ea typeface="Arial Unicode MS"/>
                <a:cs typeface="Arial Unicode MS"/>
              </a:rPr>
              <a:t>Erzählen </a:t>
            </a:r>
            <a:r>
              <a:rPr lang="de-DE" sz="3200" dirty="0">
                <a:solidFill>
                  <a:schemeClr val="tx1">
                    <a:lumMod val="95000"/>
                    <a:lumOff val="5000"/>
                  </a:schemeClr>
                </a:solidFill>
                <a:ea typeface="Arial Unicode MS"/>
                <a:cs typeface="Arial Unicode MS"/>
              </a:rPr>
              <a:t>von Erinnerungen, </a:t>
            </a:r>
            <a:r>
              <a:rPr lang="de-DE" sz="3200" dirty="0" smtClean="0">
                <a:solidFill>
                  <a:schemeClr val="tx1">
                    <a:lumMod val="95000"/>
                    <a:lumOff val="5000"/>
                  </a:schemeClr>
                </a:solidFill>
                <a:ea typeface="Arial Unicode MS"/>
                <a:cs typeface="Arial Unicode MS"/>
              </a:rPr>
              <a:t>d.h. Dissoziation</a:t>
            </a:r>
            <a:r>
              <a:rPr lang="de-DE" sz="3200" dirty="0">
                <a:solidFill>
                  <a:schemeClr val="tx1">
                    <a:lumMod val="95000"/>
                    <a:lumOff val="5000"/>
                  </a:schemeClr>
                </a:solidFill>
                <a:ea typeface="Arial Unicode MS"/>
                <a:cs typeface="Arial Unicode MS"/>
              </a:rPr>
              <a:t>, </a:t>
            </a:r>
            <a:endParaRPr lang="de-DE" sz="3200" dirty="0" smtClean="0">
              <a:solidFill>
                <a:schemeClr val="tx1">
                  <a:lumMod val="95000"/>
                  <a:lumOff val="5000"/>
                </a:schemeClr>
              </a:solidFill>
              <a:ea typeface="Arial Unicode MS"/>
              <a:cs typeface="Arial Unicode MS"/>
            </a:endParaRPr>
          </a:p>
          <a:p>
            <a:pPr>
              <a:spcAft>
                <a:spcPts val="0"/>
              </a:spcAft>
            </a:pPr>
            <a:r>
              <a:rPr lang="de-DE" sz="3200" dirty="0" smtClean="0">
                <a:solidFill>
                  <a:schemeClr val="tx1">
                    <a:lumMod val="95000"/>
                    <a:lumOff val="5000"/>
                  </a:schemeClr>
                </a:solidFill>
                <a:ea typeface="Arial Unicode MS"/>
                <a:cs typeface="Arial Unicode MS"/>
              </a:rPr>
              <a:t>oder </a:t>
            </a:r>
            <a:r>
              <a:rPr lang="de-DE" sz="3200" dirty="0">
                <a:solidFill>
                  <a:schemeClr val="tx1">
                    <a:lumMod val="95000"/>
                    <a:lumOff val="5000"/>
                  </a:schemeClr>
                </a:solidFill>
                <a:ea typeface="Arial Unicode MS"/>
                <a:cs typeface="Arial Unicode MS"/>
              </a:rPr>
              <a:t>als </a:t>
            </a:r>
            <a:r>
              <a:rPr lang="de-DE" sz="3200" dirty="0" smtClean="0">
                <a:solidFill>
                  <a:schemeClr val="tx1">
                    <a:lumMod val="95000"/>
                    <a:lumOff val="5000"/>
                  </a:schemeClr>
                </a:solidFill>
                <a:ea typeface="Arial Unicode MS"/>
                <a:cs typeface="Arial Unicode MS"/>
              </a:rPr>
              <a:t>„überschwemmt werden“ </a:t>
            </a:r>
            <a:r>
              <a:rPr lang="de-DE" sz="3200" dirty="0">
                <a:solidFill>
                  <a:schemeClr val="tx1">
                    <a:lumMod val="95000"/>
                    <a:lumOff val="5000"/>
                  </a:schemeClr>
                </a:solidFill>
                <a:ea typeface="Arial Unicode MS"/>
                <a:cs typeface="Arial Unicode MS"/>
              </a:rPr>
              <a:t>von Gefühlen bis zum Zusammenbruch</a:t>
            </a:r>
          </a:p>
          <a:p>
            <a:pPr>
              <a:spcAft>
                <a:spcPts val="0"/>
              </a:spcAft>
            </a:pPr>
            <a:endParaRPr lang="de-DE" sz="3200" dirty="0" smtClean="0">
              <a:solidFill>
                <a:schemeClr val="tx1">
                  <a:lumMod val="95000"/>
                  <a:lumOff val="5000"/>
                </a:schemeClr>
              </a:solidFill>
              <a:ea typeface="Arial Unicode MS"/>
              <a:cs typeface="Arial Unicode MS"/>
            </a:endParaRPr>
          </a:p>
          <a:p>
            <a:pPr>
              <a:spcAft>
                <a:spcPts val="0"/>
              </a:spcAft>
            </a:pPr>
            <a:r>
              <a:rPr lang="de-DE" sz="3200" dirty="0" smtClean="0">
                <a:solidFill>
                  <a:schemeClr val="tx1">
                    <a:lumMod val="95000"/>
                    <a:lumOff val="5000"/>
                  </a:schemeClr>
                </a:solidFill>
                <a:ea typeface="Arial Unicode MS"/>
                <a:cs typeface="Arial Unicode MS"/>
              </a:rPr>
              <a:t>Eine </a:t>
            </a:r>
            <a:r>
              <a:rPr lang="de-DE" sz="3200" dirty="0">
                <a:solidFill>
                  <a:schemeClr val="tx1">
                    <a:lumMod val="95000"/>
                    <a:lumOff val="5000"/>
                  </a:schemeClr>
                </a:solidFill>
                <a:ea typeface="Arial Unicode MS"/>
                <a:cs typeface="Arial Unicode MS"/>
              </a:rPr>
              <a:t>durchgehend höhere Reizbarkeit und Angespanntheit, die oft zu Schlaflosigkeit führt und die sich in Misstrauen und verstärkte Aggression äußern kann</a:t>
            </a:r>
          </a:p>
        </p:txBody>
      </p:sp>
    </p:spTree>
    <p:extLst>
      <p:ext uri="{BB962C8B-B14F-4D97-AF65-F5344CB8AC3E}">
        <p14:creationId xmlns:p14="http://schemas.microsoft.com/office/powerpoint/2010/main" val="3139102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3538</Words>
  <Application>Microsoft Office PowerPoint</Application>
  <PresentationFormat>Breitbild</PresentationFormat>
  <Paragraphs>499</Paragraphs>
  <Slides>55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55</vt:i4>
      </vt:variant>
    </vt:vector>
  </HeadingPairs>
  <TitlesOfParts>
    <vt:vector size="63" baseType="lpstr">
      <vt:lpstr>Arial</vt:lpstr>
      <vt:lpstr>Arial Unicode MS</vt:lpstr>
      <vt:lpstr>Calibri</vt:lpstr>
      <vt:lpstr>Calibri Light</vt:lpstr>
      <vt:lpstr>Century Gothic</vt:lpstr>
      <vt:lpstr>Garamond</vt:lpstr>
      <vt:lpstr>Helvetica Neue</vt:lpstr>
      <vt:lpstr>Office</vt:lpstr>
      <vt:lpstr>Trauer und Trauma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Bistum Augsburg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Trauer und Trauma</dc:title>
  <dc:creator>Schoeffer Hans</dc:creator>
  <cp:lastModifiedBy>Schoeffer Hans</cp:lastModifiedBy>
  <cp:revision>12</cp:revision>
  <dcterms:created xsi:type="dcterms:W3CDTF">2025-07-11T10:34:26Z</dcterms:created>
  <dcterms:modified xsi:type="dcterms:W3CDTF">2025-07-16T09:32:48Z</dcterms:modified>
</cp:coreProperties>
</file>